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58" r:id="rId4"/>
    <p:sldId id="261" r:id="rId5"/>
    <p:sldId id="262" r:id="rId6"/>
    <p:sldId id="263" r:id="rId7"/>
    <p:sldId id="264" r:id="rId8"/>
    <p:sldId id="265" r:id="rId9"/>
    <p:sldId id="267" r:id="rId10"/>
    <p:sldId id="266" r:id="rId11"/>
    <p:sldId id="269" r:id="rId12"/>
    <p:sldId id="271" r:id="rId13"/>
    <p:sldId id="272" r:id="rId14"/>
    <p:sldId id="273" r:id="rId15"/>
    <p:sldId id="305" r:id="rId16"/>
    <p:sldId id="274" r:id="rId17"/>
    <p:sldId id="275" r:id="rId18"/>
    <p:sldId id="276" r:id="rId19"/>
    <p:sldId id="277" r:id="rId20"/>
    <p:sldId id="278" r:id="rId21"/>
    <p:sldId id="280" r:id="rId22"/>
    <p:sldId id="281" r:id="rId23"/>
    <p:sldId id="282" r:id="rId24"/>
    <p:sldId id="283" r:id="rId25"/>
    <p:sldId id="284" r:id="rId26"/>
    <p:sldId id="285" r:id="rId27"/>
    <p:sldId id="286" r:id="rId28"/>
    <p:sldId id="287" r:id="rId29"/>
    <p:sldId id="289" r:id="rId30"/>
    <p:sldId id="291" r:id="rId31"/>
    <p:sldId id="292" r:id="rId32"/>
    <p:sldId id="294" r:id="rId33"/>
    <p:sldId id="295" r:id="rId34"/>
    <p:sldId id="297" r:id="rId35"/>
    <p:sldId id="298" r:id="rId36"/>
    <p:sldId id="299" r:id="rId37"/>
    <p:sldId id="300" r:id="rId38"/>
    <p:sldId id="301" r:id="rId39"/>
    <p:sldId id="302" r:id="rId40"/>
    <p:sldId id="303" r:id="rId41"/>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76" autoAdjust="0"/>
    <p:restoredTop sz="94660"/>
  </p:normalViewPr>
  <p:slideViewPr>
    <p:cSldViewPr snapToGrid="0" snapToObjects="1">
      <p:cViewPr>
        <p:scale>
          <a:sx n="50" d="100"/>
          <a:sy n="50" d="100"/>
        </p:scale>
        <p:origin x="1932" y="49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8F89C9-14C9-4FCA-AF15-317226F799B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53D344A9-4EDB-46C3-9E92-B73163E0A50D}">
      <dgm:prSet phldrT="[Text]" custT="1"/>
      <dgm:spPr/>
      <dgm:t>
        <a:bodyPr/>
        <a:lstStyle/>
        <a:p>
          <a:r>
            <a:rPr lang="en-US" sz="2000" b="1" dirty="0" smtClean="0">
              <a:solidFill>
                <a:srgbClr val="002060"/>
              </a:solidFill>
            </a:rPr>
            <a:t>37-Transport mechanism used in reabsorption ?</a:t>
          </a:r>
          <a:endParaRPr lang="en-US" sz="2000" b="1" dirty="0">
            <a:solidFill>
              <a:srgbClr val="002060"/>
            </a:solidFill>
          </a:endParaRPr>
        </a:p>
      </dgm:t>
    </dgm:pt>
    <dgm:pt modelId="{0C7480B4-2C0D-49F7-9B26-908671369351}" type="parTrans" cxnId="{FD4D5846-AD91-4B49-A414-6BAEEDF4CF3E}">
      <dgm:prSet/>
      <dgm:spPr/>
      <dgm:t>
        <a:bodyPr/>
        <a:lstStyle/>
        <a:p>
          <a:endParaRPr lang="en-US" sz="2000"/>
        </a:p>
      </dgm:t>
    </dgm:pt>
    <dgm:pt modelId="{9314759A-6BF8-465F-BBE0-04334254464F}" type="sibTrans" cxnId="{FD4D5846-AD91-4B49-A414-6BAEEDF4CF3E}">
      <dgm:prSet/>
      <dgm:spPr/>
      <dgm:t>
        <a:bodyPr/>
        <a:lstStyle/>
        <a:p>
          <a:endParaRPr lang="en-US" sz="2000"/>
        </a:p>
      </dgm:t>
    </dgm:pt>
    <dgm:pt modelId="{C60FC450-BCD2-4C34-BC3A-172AFF250A38}">
      <dgm:prSet phldrT="[Text]" custT="1"/>
      <dgm:spPr/>
      <dgm:t>
        <a:bodyPr/>
        <a:lstStyle/>
        <a:p>
          <a:r>
            <a:rPr lang="en-US" sz="1800" u="sng" dirty="0" smtClean="0"/>
            <a:t>active </a:t>
          </a:r>
          <a:endParaRPr lang="en-US" sz="1800" dirty="0"/>
        </a:p>
      </dgm:t>
    </dgm:pt>
    <dgm:pt modelId="{4B5CF6F5-8621-4BF5-A55B-3A4473ABDE02}" type="parTrans" cxnId="{E4D8C2F5-6326-4026-9116-AB224593E8EE}">
      <dgm:prSet/>
      <dgm:spPr/>
      <dgm:t>
        <a:bodyPr/>
        <a:lstStyle/>
        <a:p>
          <a:endParaRPr lang="en-US" sz="2000"/>
        </a:p>
      </dgm:t>
    </dgm:pt>
    <dgm:pt modelId="{7B19F351-344C-444F-9041-6D7A27B3E5D2}" type="sibTrans" cxnId="{E4D8C2F5-6326-4026-9116-AB224593E8EE}">
      <dgm:prSet/>
      <dgm:spPr/>
      <dgm:t>
        <a:bodyPr/>
        <a:lstStyle/>
        <a:p>
          <a:endParaRPr lang="en-US" sz="2000"/>
        </a:p>
      </dgm:t>
    </dgm:pt>
    <dgm:pt modelId="{C73E77A7-974D-492D-9A18-1B10D6326450}">
      <dgm:prSet phldrT="[Text]" custT="1"/>
      <dgm:spPr/>
      <dgm:t>
        <a:bodyPr/>
        <a:lstStyle/>
        <a:p>
          <a:r>
            <a:rPr lang="en-US" sz="1800" dirty="0" smtClean="0"/>
            <a:t>Primary active</a:t>
          </a:r>
          <a:endParaRPr lang="en-US" sz="1800" dirty="0"/>
        </a:p>
      </dgm:t>
    </dgm:pt>
    <dgm:pt modelId="{0CB01DA9-3CF6-452B-B004-C2B3AD71ADF7}" type="parTrans" cxnId="{6C360854-171B-41C4-B786-7AA2939947D3}">
      <dgm:prSet/>
      <dgm:spPr/>
      <dgm:t>
        <a:bodyPr/>
        <a:lstStyle/>
        <a:p>
          <a:endParaRPr lang="en-US" sz="2000"/>
        </a:p>
      </dgm:t>
    </dgm:pt>
    <dgm:pt modelId="{1921E950-1A71-4AC9-A859-7A103E4BAEB4}" type="sibTrans" cxnId="{6C360854-171B-41C4-B786-7AA2939947D3}">
      <dgm:prSet/>
      <dgm:spPr/>
      <dgm:t>
        <a:bodyPr/>
        <a:lstStyle/>
        <a:p>
          <a:endParaRPr lang="en-US" sz="2000"/>
        </a:p>
      </dgm:t>
    </dgm:pt>
    <dgm:pt modelId="{60F6FC00-AF6D-431C-8A2F-44622C02EFC7}">
      <dgm:prSet phldrT="[Text]" custT="1"/>
      <dgm:spPr/>
      <dgm:t>
        <a:bodyPr/>
        <a:lstStyle/>
        <a:p>
          <a:r>
            <a:rPr lang="en-US" sz="1800" dirty="0" smtClean="0"/>
            <a:t>Secondary active</a:t>
          </a:r>
          <a:endParaRPr lang="en-US" sz="1800" dirty="0"/>
        </a:p>
      </dgm:t>
    </dgm:pt>
    <dgm:pt modelId="{53EC479C-C6B8-4F74-BBC0-B9D7B9E6FEA9}" type="parTrans" cxnId="{A00B7788-B8E0-4E6D-BA5D-1D04EE18CF07}">
      <dgm:prSet/>
      <dgm:spPr/>
      <dgm:t>
        <a:bodyPr/>
        <a:lstStyle/>
        <a:p>
          <a:endParaRPr lang="en-US" sz="2000"/>
        </a:p>
      </dgm:t>
    </dgm:pt>
    <dgm:pt modelId="{906228A3-D059-4B92-BE0C-5C6009A4E80A}" type="sibTrans" cxnId="{A00B7788-B8E0-4E6D-BA5D-1D04EE18CF07}">
      <dgm:prSet/>
      <dgm:spPr/>
      <dgm:t>
        <a:bodyPr/>
        <a:lstStyle/>
        <a:p>
          <a:endParaRPr lang="en-US" sz="2000"/>
        </a:p>
      </dgm:t>
    </dgm:pt>
    <dgm:pt modelId="{03B966E5-AB56-4729-A499-EE8CA95B6334}">
      <dgm:prSet phldrT="[Text]" custT="1"/>
      <dgm:spPr/>
      <dgm:t>
        <a:bodyPr/>
        <a:lstStyle/>
        <a:p>
          <a:r>
            <a:rPr lang="en-US" sz="1800" u="sng" dirty="0" smtClean="0"/>
            <a:t>passive</a:t>
          </a:r>
          <a:endParaRPr lang="en-US" sz="1800" dirty="0"/>
        </a:p>
      </dgm:t>
    </dgm:pt>
    <dgm:pt modelId="{796A5490-14F6-4F76-8B2E-EEBE9B4A77CB}" type="parTrans" cxnId="{C5EB3050-FE00-4C7D-B8F7-177F835DD0F6}">
      <dgm:prSet/>
      <dgm:spPr/>
      <dgm:t>
        <a:bodyPr/>
        <a:lstStyle/>
        <a:p>
          <a:endParaRPr lang="en-US" sz="2000"/>
        </a:p>
      </dgm:t>
    </dgm:pt>
    <dgm:pt modelId="{C2DFB430-D8A4-435C-A98F-0E7F4A565FE5}" type="sibTrans" cxnId="{C5EB3050-FE00-4C7D-B8F7-177F835DD0F6}">
      <dgm:prSet/>
      <dgm:spPr/>
      <dgm:t>
        <a:bodyPr/>
        <a:lstStyle/>
        <a:p>
          <a:endParaRPr lang="en-US" sz="2000"/>
        </a:p>
      </dgm:t>
    </dgm:pt>
    <dgm:pt modelId="{6C49BCEA-9DC7-410E-8BAB-01DD651127EC}">
      <dgm:prSet phldrT="[Text]" custT="1"/>
      <dgm:spPr/>
      <dgm:t>
        <a:bodyPr/>
        <a:lstStyle/>
        <a:p>
          <a:r>
            <a:rPr lang="en-US" sz="1800" dirty="0" smtClean="0"/>
            <a:t>Sodium-potassium pumps in basolateral membrane.</a:t>
          </a:r>
          <a:endParaRPr lang="en-US" sz="1800" dirty="0"/>
        </a:p>
      </dgm:t>
    </dgm:pt>
    <dgm:pt modelId="{51E1D29A-ECFF-4BEB-ABC2-BBDE2937F05D}" type="parTrans" cxnId="{E9C3EE4F-77B3-45DD-8B7E-172830DFC847}">
      <dgm:prSet/>
      <dgm:spPr/>
      <dgm:t>
        <a:bodyPr/>
        <a:lstStyle/>
        <a:p>
          <a:endParaRPr lang="en-US" sz="2000"/>
        </a:p>
      </dgm:t>
    </dgm:pt>
    <dgm:pt modelId="{1C772874-9302-42E3-A97A-6C12A26CA3DD}" type="sibTrans" cxnId="{E9C3EE4F-77B3-45DD-8B7E-172830DFC847}">
      <dgm:prSet/>
      <dgm:spPr/>
      <dgm:t>
        <a:bodyPr/>
        <a:lstStyle/>
        <a:p>
          <a:endParaRPr lang="en-US" sz="2000"/>
        </a:p>
      </dgm:t>
    </dgm:pt>
    <dgm:pt modelId="{97CB85CB-D4A0-4E13-B159-C20E63B8E3AD}">
      <dgm:prSet phldrT="[Text]" custT="1"/>
      <dgm:spPr/>
      <dgm:t>
        <a:bodyPr/>
        <a:lstStyle/>
        <a:p>
          <a:r>
            <a:rPr lang="en-US" sz="1800" dirty="0" smtClean="0"/>
            <a:t>counter-transport (K+, H+)</a:t>
          </a:r>
          <a:endParaRPr lang="en-US" sz="1800" dirty="0"/>
        </a:p>
      </dgm:t>
    </dgm:pt>
    <dgm:pt modelId="{08FA73C5-C5FE-4CA0-A09B-C62749FBBC8D}" type="parTrans" cxnId="{ADB2EB67-AA2E-4182-8A19-1A8D6C4690D6}">
      <dgm:prSet/>
      <dgm:spPr/>
      <dgm:t>
        <a:bodyPr/>
        <a:lstStyle/>
        <a:p>
          <a:endParaRPr lang="en-US" sz="2000"/>
        </a:p>
      </dgm:t>
    </dgm:pt>
    <dgm:pt modelId="{08708EBA-16DC-4892-9746-4708F863E1F9}" type="sibTrans" cxnId="{ADB2EB67-AA2E-4182-8A19-1A8D6C4690D6}">
      <dgm:prSet/>
      <dgm:spPr/>
      <dgm:t>
        <a:bodyPr/>
        <a:lstStyle/>
        <a:p>
          <a:endParaRPr lang="en-US" sz="2000"/>
        </a:p>
      </dgm:t>
    </dgm:pt>
    <dgm:pt modelId="{1E5FF76B-82C3-4EE6-AAD5-F311CAFCAFB1}">
      <dgm:prSet phldrT="[Text]" custT="1"/>
      <dgm:spPr/>
      <dgm:t>
        <a:bodyPr/>
        <a:lstStyle/>
        <a:p>
          <a:r>
            <a:rPr lang="en-US" sz="1800" dirty="0" smtClean="0"/>
            <a:t>co-transport (glucose, amino acids, fatty acid)</a:t>
          </a:r>
          <a:endParaRPr lang="en-US" sz="1800" dirty="0"/>
        </a:p>
      </dgm:t>
    </dgm:pt>
    <dgm:pt modelId="{99B7CE1E-AEE8-4107-B0A6-D4B9C6405A69}" type="parTrans" cxnId="{3CF78242-D3BD-487B-8AEA-9FF2ACF54901}">
      <dgm:prSet/>
      <dgm:spPr/>
      <dgm:t>
        <a:bodyPr/>
        <a:lstStyle/>
        <a:p>
          <a:endParaRPr lang="en-US" sz="2000"/>
        </a:p>
      </dgm:t>
    </dgm:pt>
    <dgm:pt modelId="{70E57D58-5BE0-4986-A051-EDEFE0796F3F}" type="sibTrans" cxnId="{3CF78242-D3BD-487B-8AEA-9FF2ACF54901}">
      <dgm:prSet/>
      <dgm:spPr/>
      <dgm:t>
        <a:bodyPr/>
        <a:lstStyle/>
        <a:p>
          <a:endParaRPr lang="en-US" sz="2000"/>
        </a:p>
      </dgm:t>
    </dgm:pt>
    <dgm:pt modelId="{DA10CEC9-1CBA-4D15-9167-0A8DF89EE249}" type="pres">
      <dgm:prSet presAssocID="{B18F89C9-14C9-4FCA-AF15-317226F799B8}" presName="hierChild1" presStyleCnt="0">
        <dgm:presLayoutVars>
          <dgm:chPref val="1"/>
          <dgm:dir/>
          <dgm:animOne val="branch"/>
          <dgm:animLvl val="lvl"/>
          <dgm:resizeHandles/>
        </dgm:presLayoutVars>
      </dgm:prSet>
      <dgm:spPr/>
      <dgm:t>
        <a:bodyPr/>
        <a:lstStyle/>
        <a:p>
          <a:endParaRPr lang="en-US"/>
        </a:p>
      </dgm:t>
    </dgm:pt>
    <dgm:pt modelId="{C384CC4B-025C-40A2-BF27-73B4BB8C80D0}" type="pres">
      <dgm:prSet presAssocID="{53D344A9-4EDB-46C3-9E92-B73163E0A50D}" presName="hierRoot1" presStyleCnt="0"/>
      <dgm:spPr/>
    </dgm:pt>
    <dgm:pt modelId="{815DCCF5-8CB3-470C-9022-2934699B75EF}" type="pres">
      <dgm:prSet presAssocID="{53D344A9-4EDB-46C3-9E92-B73163E0A50D}" presName="composite" presStyleCnt="0"/>
      <dgm:spPr/>
    </dgm:pt>
    <dgm:pt modelId="{D7C21781-4616-4559-AA2E-1A7C9A6F6C5A}" type="pres">
      <dgm:prSet presAssocID="{53D344A9-4EDB-46C3-9E92-B73163E0A50D}" presName="background" presStyleLbl="node0" presStyleIdx="0" presStyleCnt="1"/>
      <dgm:spPr/>
    </dgm:pt>
    <dgm:pt modelId="{D4C2D0C3-0129-4A26-9E7C-B8E942D1E3AF}" type="pres">
      <dgm:prSet presAssocID="{53D344A9-4EDB-46C3-9E92-B73163E0A50D}" presName="text" presStyleLbl="fgAcc0" presStyleIdx="0" presStyleCnt="1" custScaleX="202654">
        <dgm:presLayoutVars>
          <dgm:chPref val="3"/>
        </dgm:presLayoutVars>
      </dgm:prSet>
      <dgm:spPr/>
      <dgm:t>
        <a:bodyPr/>
        <a:lstStyle/>
        <a:p>
          <a:endParaRPr lang="en-US"/>
        </a:p>
      </dgm:t>
    </dgm:pt>
    <dgm:pt modelId="{CC90B818-A37F-4EF3-9419-86278D1AD848}" type="pres">
      <dgm:prSet presAssocID="{53D344A9-4EDB-46C3-9E92-B73163E0A50D}" presName="hierChild2" presStyleCnt="0"/>
      <dgm:spPr/>
    </dgm:pt>
    <dgm:pt modelId="{12CCEF68-A151-45AB-B038-1EEE717FC8A2}" type="pres">
      <dgm:prSet presAssocID="{4B5CF6F5-8621-4BF5-A55B-3A4473ABDE02}" presName="Name10" presStyleLbl="parChTrans1D2" presStyleIdx="0" presStyleCnt="2"/>
      <dgm:spPr/>
      <dgm:t>
        <a:bodyPr/>
        <a:lstStyle/>
        <a:p>
          <a:endParaRPr lang="en-US"/>
        </a:p>
      </dgm:t>
    </dgm:pt>
    <dgm:pt modelId="{11B17973-44AD-4928-A11A-A0B7E5150E8C}" type="pres">
      <dgm:prSet presAssocID="{C60FC450-BCD2-4C34-BC3A-172AFF250A38}" presName="hierRoot2" presStyleCnt="0"/>
      <dgm:spPr/>
    </dgm:pt>
    <dgm:pt modelId="{DBA616A3-2946-40C8-AE1B-A3751A6FC584}" type="pres">
      <dgm:prSet presAssocID="{C60FC450-BCD2-4C34-BC3A-172AFF250A38}" presName="composite2" presStyleCnt="0"/>
      <dgm:spPr/>
    </dgm:pt>
    <dgm:pt modelId="{8B5005A7-B529-4736-8AAD-A4E74887D203}" type="pres">
      <dgm:prSet presAssocID="{C60FC450-BCD2-4C34-BC3A-172AFF250A38}" presName="background2" presStyleLbl="node2" presStyleIdx="0" presStyleCnt="2"/>
      <dgm:spPr/>
    </dgm:pt>
    <dgm:pt modelId="{3CFF4C75-1185-4AB3-B6D4-0E33CB64000C}" type="pres">
      <dgm:prSet presAssocID="{C60FC450-BCD2-4C34-BC3A-172AFF250A38}" presName="text2" presStyleLbl="fgAcc2" presStyleIdx="0" presStyleCnt="2">
        <dgm:presLayoutVars>
          <dgm:chPref val="3"/>
        </dgm:presLayoutVars>
      </dgm:prSet>
      <dgm:spPr/>
      <dgm:t>
        <a:bodyPr/>
        <a:lstStyle/>
        <a:p>
          <a:endParaRPr lang="en-US"/>
        </a:p>
      </dgm:t>
    </dgm:pt>
    <dgm:pt modelId="{D50AEBDA-49ED-449B-B378-42CF22DF959C}" type="pres">
      <dgm:prSet presAssocID="{C60FC450-BCD2-4C34-BC3A-172AFF250A38}" presName="hierChild3" presStyleCnt="0"/>
      <dgm:spPr/>
    </dgm:pt>
    <dgm:pt modelId="{45C0A7FA-9877-4820-87E8-849DFADB0177}" type="pres">
      <dgm:prSet presAssocID="{0CB01DA9-3CF6-452B-B004-C2B3AD71ADF7}" presName="Name17" presStyleLbl="parChTrans1D3" presStyleIdx="0" presStyleCnt="2"/>
      <dgm:spPr/>
      <dgm:t>
        <a:bodyPr/>
        <a:lstStyle/>
        <a:p>
          <a:endParaRPr lang="en-US"/>
        </a:p>
      </dgm:t>
    </dgm:pt>
    <dgm:pt modelId="{769E9268-09EF-4174-BFA0-4069135B3CF4}" type="pres">
      <dgm:prSet presAssocID="{C73E77A7-974D-492D-9A18-1B10D6326450}" presName="hierRoot3" presStyleCnt="0"/>
      <dgm:spPr/>
    </dgm:pt>
    <dgm:pt modelId="{3E5B77B4-1E35-45DD-9E41-615552B1DB96}" type="pres">
      <dgm:prSet presAssocID="{C73E77A7-974D-492D-9A18-1B10D6326450}" presName="composite3" presStyleCnt="0"/>
      <dgm:spPr/>
    </dgm:pt>
    <dgm:pt modelId="{950CDC97-222C-4ACC-89D0-94C4926C535F}" type="pres">
      <dgm:prSet presAssocID="{C73E77A7-974D-492D-9A18-1B10D6326450}" presName="background3" presStyleLbl="node3" presStyleIdx="0" presStyleCnt="2"/>
      <dgm:spPr/>
    </dgm:pt>
    <dgm:pt modelId="{E508DAA8-C3CF-43C1-AFCA-99D031818707}" type="pres">
      <dgm:prSet presAssocID="{C73E77A7-974D-492D-9A18-1B10D6326450}" presName="text3" presStyleLbl="fgAcc3" presStyleIdx="0" presStyleCnt="2">
        <dgm:presLayoutVars>
          <dgm:chPref val="3"/>
        </dgm:presLayoutVars>
      </dgm:prSet>
      <dgm:spPr/>
      <dgm:t>
        <a:bodyPr/>
        <a:lstStyle/>
        <a:p>
          <a:endParaRPr lang="en-US"/>
        </a:p>
      </dgm:t>
    </dgm:pt>
    <dgm:pt modelId="{76BDA752-DF67-4EAB-8E67-4C7EED1F3460}" type="pres">
      <dgm:prSet presAssocID="{C73E77A7-974D-492D-9A18-1B10D6326450}" presName="hierChild4" presStyleCnt="0"/>
      <dgm:spPr/>
    </dgm:pt>
    <dgm:pt modelId="{3289E8C8-ACE3-44AA-A390-4F652DBA6783}" type="pres">
      <dgm:prSet presAssocID="{51E1D29A-ECFF-4BEB-ABC2-BBDE2937F05D}" presName="Name23" presStyleLbl="parChTrans1D4" presStyleIdx="0" presStyleCnt="3"/>
      <dgm:spPr/>
      <dgm:t>
        <a:bodyPr/>
        <a:lstStyle/>
        <a:p>
          <a:endParaRPr lang="en-US"/>
        </a:p>
      </dgm:t>
    </dgm:pt>
    <dgm:pt modelId="{806DAA1B-D7C6-4BCA-B046-EB81A1DF3048}" type="pres">
      <dgm:prSet presAssocID="{6C49BCEA-9DC7-410E-8BAB-01DD651127EC}" presName="hierRoot4" presStyleCnt="0"/>
      <dgm:spPr/>
    </dgm:pt>
    <dgm:pt modelId="{C8E29A5A-4775-4CE6-8D17-091BF00FF4F2}" type="pres">
      <dgm:prSet presAssocID="{6C49BCEA-9DC7-410E-8BAB-01DD651127EC}" presName="composite4" presStyleCnt="0"/>
      <dgm:spPr/>
    </dgm:pt>
    <dgm:pt modelId="{9D1624E7-0050-4C03-9967-DFAE3318AD0B}" type="pres">
      <dgm:prSet presAssocID="{6C49BCEA-9DC7-410E-8BAB-01DD651127EC}" presName="background4" presStyleLbl="node4" presStyleIdx="0" presStyleCnt="3"/>
      <dgm:spPr/>
    </dgm:pt>
    <dgm:pt modelId="{D3F4EDCB-7257-4833-AA81-A454EDB6B6A8}" type="pres">
      <dgm:prSet presAssocID="{6C49BCEA-9DC7-410E-8BAB-01DD651127EC}" presName="text4" presStyleLbl="fgAcc4" presStyleIdx="0" presStyleCnt="3" custScaleX="116039">
        <dgm:presLayoutVars>
          <dgm:chPref val="3"/>
        </dgm:presLayoutVars>
      </dgm:prSet>
      <dgm:spPr/>
      <dgm:t>
        <a:bodyPr/>
        <a:lstStyle/>
        <a:p>
          <a:endParaRPr lang="en-US"/>
        </a:p>
      </dgm:t>
    </dgm:pt>
    <dgm:pt modelId="{366BDD28-6A4F-48AC-94AF-F2F3A67F2A49}" type="pres">
      <dgm:prSet presAssocID="{6C49BCEA-9DC7-410E-8BAB-01DD651127EC}" presName="hierChild5" presStyleCnt="0"/>
      <dgm:spPr/>
    </dgm:pt>
    <dgm:pt modelId="{D7FD81FF-F051-4142-BE0E-F1726DFBE9A9}" type="pres">
      <dgm:prSet presAssocID="{53EC479C-C6B8-4F74-BBC0-B9D7B9E6FEA9}" presName="Name17" presStyleLbl="parChTrans1D3" presStyleIdx="1" presStyleCnt="2"/>
      <dgm:spPr/>
      <dgm:t>
        <a:bodyPr/>
        <a:lstStyle/>
        <a:p>
          <a:endParaRPr lang="en-US"/>
        </a:p>
      </dgm:t>
    </dgm:pt>
    <dgm:pt modelId="{F534A373-93F5-4EC1-AA1F-54903D4AAC44}" type="pres">
      <dgm:prSet presAssocID="{60F6FC00-AF6D-431C-8A2F-44622C02EFC7}" presName="hierRoot3" presStyleCnt="0"/>
      <dgm:spPr/>
    </dgm:pt>
    <dgm:pt modelId="{A3C6B4B7-A075-4CD1-BAEB-27D9D938A06A}" type="pres">
      <dgm:prSet presAssocID="{60F6FC00-AF6D-431C-8A2F-44622C02EFC7}" presName="composite3" presStyleCnt="0"/>
      <dgm:spPr/>
    </dgm:pt>
    <dgm:pt modelId="{5AC8F36F-FE8F-4867-A38C-C065A3FA46A9}" type="pres">
      <dgm:prSet presAssocID="{60F6FC00-AF6D-431C-8A2F-44622C02EFC7}" presName="background3" presStyleLbl="node3" presStyleIdx="1" presStyleCnt="2"/>
      <dgm:spPr/>
    </dgm:pt>
    <dgm:pt modelId="{4E1427EF-B86E-4507-89C4-6A3138091167}" type="pres">
      <dgm:prSet presAssocID="{60F6FC00-AF6D-431C-8A2F-44622C02EFC7}" presName="text3" presStyleLbl="fgAcc3" presStyleIdx="1" presStyleCnt="2">
        <dgm:presLayoutVars>
          <dgm:chPref val="3"/>
        </dgm:presLayoutVars>
      </dgm:prSet>
      <dgm:spPr/>
      <dgm:t>
        <a:bodyPr/>
        <a:lstStyle/>
        <a:p>
          <a:endParaRPr lang="en-US"/>
        </a:p>
      </dgm:t>
    </dgm:pt>
    <dgm:pt modelId="{86239A81-5624-4893-879D-3FB65C5B889E}" type="pres">
      <dgm:prSet presAssocID="{60F6FC00-AF6D-431C-8A2F-44622C02EFC7}" presName="hierChild4" presStyleCnt="0"/>
      <dgm:spPr/>
    </dgm:pt>
    <dgm:pt modelId="{19412E1E-84F7-48BC-A35C-F40CFF09882B}" type="pres">
      <dgm:prSet presAssocID="{99B7CE1E-AEE8-4107-B0A6-D4B9C6405A69}" presName="Name23" presStyleLbl="parChTrans1D4" presStyleIdx="1" presStyleCnt="3"/>
      <dgm:spPr/>
      <dgm:t>
        <a:bodyPr/>
        <a:lstStyle/>
        <a:p>
          <a:endParaRPr lang="en-US"/>
        </a:p>
      </dgm:t>
    </dgm:pt>
    <dgm:pt modelId="{1F2751C0-3495-4320-8F62-1FD5E7F4BB9D}" type="pres">
      <dgm:prSet presAssocID="{1E5FF76B-82C3-4EE6-AAD5-F311CAFCAFB1}" presName="hierRoot4" presStyleCnt="0"/>
      <dgm:spPr/>
    </dgm:pt>
    <dgm:pt modelId="{17442C11-102F-4391-9431-EF8C5F687847}" type="pres">
      <dgm:prSet presAssocID="{1E5FF76B-82C3-4EE6-AAD5-F311CAFCAFB1}" presName="composite4" presStyleCnt="0"/>
      <dgm:spPr/>
    </dgm:pt>
    <dgm:pt modelId="{C69D0FF8-A5D3-4DD4-BECB-42715221039D}" type="pres">
      <dgm:prSet presAssocID="{1E5FF76B-82C3-4EE6-AAD5-F311CAFCAFB1}" presName="background4" presStyleLbl="node4" presStyleIdx="1" presStyleCnt="3"/>
      <dgm:spPr/>
    </dgm:pt>
    <dgm:pt modelId="{4EDAC86D-A2D4-4A6C-B1E7-1D53F1323438}" type="pres">
      <dgm:prSet presAssocID="{1E5FF76B-82C3-4EE6-AAD5-F311CAFCAFB1}" presName="text4" presStyleLbl="fgAcc4" presStyleIdx="1" presStyleCnt="3" custScaleX="116774">
        <dgm:presLayoutVars>
          <dgm:chPref val="3"/>
        </dgm:presLayoutVars>
      </dgm:prSet>
      <dgm:spPr/>
      <dgm:t>
        <a:bodyPr/>
        <a:lstStyle/>
        <a:p>
          <a:endParaRPr lang="en-US"/>
        </a:p>
      </dgm:t>
    </dgm:pt>
    <dgm:pt modelId="{14E72ED5-8D09-450D-9959-309CEC98ABC6}" type="pres">
      <dgm:prSet presAssocID="{1E5FF76B-82C3-4EE6-AAD5-F311CAFCAFB1}" presName="hierChild5" presStyleCnt="0"/>
      <dgm:spPr/>
    </dgm:pt>
    <dgm:pt modelId="{04CDE72A-1A2C-4714-B8B8-99C7333628F1}" type="pres">
      <dgm:prSet presAssocID="{08FA73C5-C5FE-4CA0-A09B-C62749FBBC8D}" presName="Name23" presStyleLbl="parChTrans1D4" presStyleIdx="2" presStyleCnt="3"/>
      <dgm:spPr/>
      <dgm:t>
        <a:bodyPr/>
        <a:lstStyle/>
        <a:p>
          <a:endParaRPr lang="en-US"/>
        </a:p>
      </dgm:t>
    </dgm:pt>
    <dgm:pt modelId="{4BFD0EBC-6EFE-485F-AA17-C179A38C061F}" type="pres">
      <dgm:prSet presAssocID="{97CB85CB-D4A0-4E13-B159-C20E63B8E3AD}" presName="hierRoot4" presStyleCnt="0"/>
      <dgm:spPr/>
    </dgm:pt>
    <dgm:pt modelId="{464ADDD9-BD3D-41AD-B327-3A9B675C9F39}" type="pres">
      <dgm:prSet presAssocID="{97CB85CB-D4A0-4E13-B159-C20E63B8E3AD}" presName="composite4" presStyleCnt="0"/>
      <dgm:spPr/>
    </dgm:pt>
    <dgm:pt modelId="{37185FE1-13E9-4E45-ACBE-EB70CDB633B6}" type="pres">
      <dgm:prSet presAssocID="{97CB85CB-D4A0-4E13-B159-C20E63B8E3AD}" presName="background4" presStyleLbl="node4" presStyleIdx="2" presStyleCnt="3"/>
      <dgm:spPr/>
    </dgm:pt>
    <dgm:pt modelId="{C41DB1AF-6F5A-40C3-9934-C7FB9E3F61C7}" type="pres">
      <dgm:prSet presAssocID="{97CB85CB-D4A0-4E13-B159-C20E63B8E3AD}" presName="text4" presStyleLbl="fgAcc4" presStyleIdx="2" presStyleCnt="3" custScaleX="113492">
        <dgm:presLayoutVars>
          <dgm:chPref val="3"/>
        </dgm:presLayoutVars>
      </dgm:prSet>
      <dgm:spPr/>
      <dgm:t>
        <a:bodyPr/>
        <a:lstStyle/>
        <a:p>
          <a:endParaRPr lang="en-US"/>
        </a:p>
      </dgm:t>
    </dgm:pt>
    <dgm:pt modelId="{2BCAB702-8EDA-472A-95C2-14D38D11EA38}" type="pres">
      <dgm:prSet presAssocID="{97CB85CB-D4A0-4E13-B159-C20E63B8E3AD}" presName="hierChild5" presStyleCnt="0"/>
      <dgm:spPr/>
    </dgm:pt>
    <dgm:pt modelId="{DCE6AF89-3534-4757-B5CE-6B04C01131D9}" type="pres">
      <dgm:prSet presAssocID="{796A5490-14F6-4F76-8B2E-EEBE9B4A77CB}" presName="Name10" presStyleLbl="parChTrans1D2" presStyleIdx="1" presStyleCnt="2"/>
      <dgm:spPr/>
      <dgm:t>
        <a:bodyPr/>
        <a:lstStyle/>
        <a:p>
          <a:endParaRPr lang="en-US"/>
        </a:p>
      </dgm:t>
    </dgm:pt>
    <dgm:pt modelId="{36B97D91-E431-45FF-9C54-3B310F5BBB7B}" type="pres">
      <dgm:prSet presAssocID="{03B966E5-AB56-4729-A499-EE8CA95B6334}" presName="hierRoot2" presStyleCnt="0"/>
      <dgm:spPr/>
    </dgm:pt>
    <dgm:pt modelId="{9071AD5E-58DF-4B97-A219-638C6026972E}" type="pres">
      <dgm:prSet presAssocID="{03B966E5-AB56-4729-A499-EE8CA95B6334}" presName="composite2" presStyleCnt="0"/>
      <dgm:spPr/>
    </dgm:pt>
    <dgm:pt modelId="{E103ECF2-1404-4681-B402-11F7818A9FFE}" type="pres">
      <dgm:prSet presAssocID="{03B966E5-AB56-4729-A499-EE8CA95B6334}" presName="background2" presStyleLbl="node2" presStyleIdx="1" presStyleCnt="2"/>
      <dgm:spPr/>
    </dgm:pt>
    <dgm:pt modelId="{D5CC5C05-C647-4F6E-A67C-685926CCBB86}" type="pres">
      <dgm:prSet presAssocID="{03B966E5-AB56-4729-A499-EE8CA95B6334}" presName="text2" presStyleLbl="fgAcc2" presStyleIdx="1" presStyleCnt="2">
        <dgm:presLayoutVars>
          <dgm:chPref val="3"/>
        </dgm:presLayoutVars>
      </dgm:prSet>
      <dgm:spPr/>
      <dgm:t>
        <a:bodyPr/>
        <a:lstStyle/>
        <a:p>
          <a:endParaRPr lang="en-US"/>
        </a:p>
      </dgm:t>
    </dgm:pt>
    <dgm:pt modelId="{95D212A2-183B-48DF-8436-B235DBB1C952}" type="pres">
      <dgm:prSet presAssocID="{03B966E5-AB56-4729-A499-EE8CA95B6334}" presName="hierChild3" presStyleCnt="0"/>
      <dgm:spPr/>
    </dgm:pt>
  </dgm:ptLst>
  <dgm:cxnLst>
    <dgm:cxn modelId="{46902D3F-75E4-4953-BD5B-F65138943D19}" type="presOf" srcId="{C73E77A7-974D-492D-9A18-1B10D6326450}" destId="{E508DAA8-C3CF-43C1-AFCA-99D031818707}" srcOrd="0" destOrd="0" presId="urn:microsoft.com/office/officeart/2005/8/layout/hierarchy1"/>
    <dgm:cxn modelId="{A00B7788-B8E0-4E6D-BA5D-1D04EE18CF07}" srcId="{C60FC450-BCD2-4C34-BC3A-172AFF250A38}" destId="{60F6FC00-AF6D-431C-8A2F-44622C02EFC7}" srcOrd="1" destOrd="0" parTransId="{53EC479C-C6B8-4F74-BBC0-B9D7B9E6FEA9}" sibTransId="{906228A3-D059-4B92-BE0C-5C6009A4E80A}"/>
    <dgm:cxn modelId="{70F09711-707C-4BC7-A73E-6E7B8A232C75}" type="presOf" srcId="{796A5490-14F6-4F76-8B2E-EEBE9B4A77CB}" destId="{DCE6AF89-3534-4757-B5CE-6B04C01131D9}" srcOrd="0" destOrd="0" presId="urn:microsoft.com/office/officeart/2005/8/layout/hierarchy1"/>
    <dgm:cxn modelId="{D5D3F12B-92C2-45EA-A2A9-9B3185CB6476}" type="presOf" srcId="{1E5FF76B-82C3-4EE6-AAD5-F311CAFCAFB1}" destId="{4EDAC86D-A2D4-4A6C-B1E7-1D53F1323438}" srcOrd="0" destOrd="0" presId="urn:microsoft.com/office/officeart/2005/8/layout/hierarchy1"/>
    <dgm:cxn modelId="{E4D8C2F5-6326-4026-9116-AB224593E8EE}" srcId="{53D344A9-4EDB-46C3-9E92-B73163E0A50D}" destId="{C60FC450-BCD2-4C34-BC3A-172AFF250A38}" srcOrd="0" destOrd="0" parTransId="{4B5CF6F5-8621-4BF5-A55B-3A4473ABDE02}" sibTransId="{7B19F351-344C-444F-9041-6D7A27B3E5D2}"/>
    <dgm:cxn modelId="{6C45B804-AE53-418E-B0B4-F66DCDDBBCD6}" type="presOf" srcId="{53D344A9-4EDB-46C3-9E92-B73163E0A50D}" destId="{D4C2D0C3-0129-4A26-9E7C-B8E942D1E3AF}" srcOrd="0" destOrd="0" presId="urn:microsoft.com/office/officeart/2005/8/layout/hierarchy1"/>
    <dgm:cxn modelId="{449C009A-5AFD-45C6-959A-A261DF029986}" type="presOf" srcId="{97CB85CB-D4A0-4E13-B159-C20E63B8E3AD}" destId="{C41DB1AF-6F5A-40C3-9934-C7FB9E3F61C7}" srcOrd="0" destOrd="0" presId="urn:microsoft.com/office/officeart/2005/8/layout/hierarchy1"/>
    <dgm:cxn modelId="{D0B448D1-DC68-4721-8BBE-B2C72C18C03B}" type="presOf" srcId="{99B7CE1E-AEE8-4107-B0A6-D4B9C6405A69}" destId="{19412E1E-84F7-48BC-A35C-F40CFF09882B}" srcOrd="0" destOrd="0" presId="urn:microsoft.com/office/officeart/2005/8/layout/hierarchy1"/>
    <dgm:cxn modelId="{3B5954BA-ECF2-4FD3-A6B3-1E00F7104874}" type="presOf" srcId="{60F6FC00-AF6D-431C-8A2F-44622C02EFC7}" destId="{4E1427EF-B86E-4507-89C4-6A3138091167}" srcOrd="0" destOrd="0" presId="urn:microsoft.com/office/officeart/2005/8/layout/hierarchy1"/>
    <dgm:cxn modelId="{AF542C15-3ECD-4DFF-A52C-99D6BC240FF2}" type="presOf" srcId="{4B5CF6F5-8621-4BF5-A55B-3A4473ABDE02}" destId="{12CCEF68-A151-45AB-B038-1EEE717FC8A2}" srcOrd="0" destOrd="0" presId="urn:microsoft.com/office/officeart/2005/8/layout/hierarchy1"/>
    <dgm:cxn modelId="{3CF78242-D3BD-487B-8AEA-9FF2ACF54901}" srcId="{60F6FC00-AF6D-431C-8A2F-44622C02EFC7}" destId="{1E5FF76B-82C3-4EE6-AAD5-F311CAFCAFB1}" srcOrd="0" destOrd="0" parTransId="{99B7CE1E-AEE8-4107-B0A6-D4B9C6405A69}" sibTransId="{70E57D58-5BE0-4986-A051-EDEFE0796F3F}"/>
    <dgm:cxn modelId="{DE7620F3-55BF-4510-953D-638A44918D89}" type="presOf" srcId="{53EC479C-C6B8-4F74-BBC0-B9D7B9E6FEA9}" destId="{D7FD81FF-F051-4142-BE0E-F1726DFBE9A9}" srcOrd="0" destOrd="0" presId="urn:microsoft.com/office/officeart/2005/8/layout/hierarchy1"/>
    <dgm:cxn modelId="{E43E130F-B7CB-40F8-A099-5D72E58E698D}" type="presOf" srcId="{03B966E5-AB56-4729-A499-EE8CA95B6334}" destId="{D5CC5C05-C647-4F6E-A67C-685926CCBB86}" srcOrd="0" destOrd="0" presId="urn:microsoft.com/office/officeart/2005/8/layout/hierarchy1"/>
    <dgm:cxn modelId="{6C360854-171B-41C4-B786-7AA2939947D3}" srcId="{C60FC450-BCD2-4C34-BC3A-172AFF250A38}" destId="{C73E77A7-974D-492D-9A18-1B10D6326450}" srcOrd="0" destOrd="0" parTransId="{0CB01DA9-3CF6-452B-B004-C2B3AD71ADF7}" sibTransId="{1921E950-1A71-4AC9-A859-7A103E4BAEB4}"/>
    <dgm:cxn modelId="{A5AB551D-3476-4BC9-A5CA-310179C0CFD0}" type="presOf" srcId="{6C49BCEA-9DC7-410E-8BAB-01DD651127EC}" destId="{D3F4EDCB-7257-4833-AA81-A454EDB6B6A8}" srcOrd="0" destOrd="0" presId="urn:microsoft.com/office/officeart/2005/8/layout/hierarchy1"/>
    <dgm:cxn modelId="{FD4D5846-AD91-4B49-A414-6BAEEDF4CF3E}" srcId="{B18F89C9-14C9-4FCA-AF15-317226F799B8}" destId="{53D344A9-4EDB-46C3-9E92-B73163E0A50D}" srcOrd="0" destOrd="0" parTransId="{0C7480B4-2C0D-49F7-9B26-908671369351}" sibTransId="{9314759A-6BF8-465F-BBE0-04334254464F}"/>
    <dgm:cxn modelId="{E9C3EE4F-77B3-45DD-8B7E-172830DFC847}" srcId="{C73E77A7-974D-492D-9A18-1B10D6326450}" destId="{6C49BCEA-9DC7-410E-8BAB-01DD651127EC}" srcOrd="0" destOrd="0" parTransId="{51E1D29A-ECFF-4BEB-ABC2-BBDE2937F05D}" sibTransId="{1C772874-9302-42E3-A97A-6C12A26CA3DD}"/>
    <dgm:cxn modelId="{4911E393-F7D6-4418-9169-2393FD6CE18F}" type="presOf" srcId="{C60FC450-BCD2-4C34-BC3A-172AFF250A38}" destId="{3CFF4C75-1185-4AB3-B6D4-0E33CB64000C}" srcOrd="0" destOrd="0" presId="urn:microsoft.com/office/officeart/2005/8/layout/hierarchy1"/>
    <dgm:cxn modelId="{B90EB4EF-2762-4C5C-9F01-D5EAA457ECF6}" type="presOf" srcId="{08FA73C5-C5FE-4CA0-A09B-C62749FBBC8D}" destId="{04CDE72A-1A2C-4714-B8B8-99C7333628F1}" srcOrd="0" destOrd="0" presId="urn:microsoft.com/office/officeart/2005/8/layout/hierarchy1"/>
    <dgm:cxn modelId="{C5EB3050-FE00-4C7D-B8F7-177F835DD0F6}" srcId="{53D344A9-4EDB-46C3-9E92-B73163E0A50D}" destId="{03B966E5-AB56-4729-A499-EE8CA95B6334}" srcOrd="1" destOrd="0" parTransId="{796A5490-14F6-4F76-8B2E-EEBE9B4A77CB}" sibTransId="{C2DFB430-D8A4-435C-A98F-0E7F4A565FE5}"/>
    <dgm:cxn modelId="{CAC83C6C-43B9-4999-8817-50ACAB05DA88}" type="presOf" srcId="{B18F89C9-14C9-4FCA-AF15-317226F799B8}" destId="{DA10CEC9-1CBA-4D15-9167-0A8DF89EE249}" srcOrd="0" destOrd="0" presId="urn:microsoft.com/office/officeart/2005/8/layout/hierarchy1"/>
    <dgm:cxn modelId="{F01ABC4C-916A-40C3-AD11-1F4D81A41BF7}" type="presOf" srcId="{0CB01DA9-3CF6-452B-B004-C2B3AD71ADF7}" destId="{45C0A7FA-9877-4820-87E8-849DFADB0177}" srcOrd="0" destOrd="0" presId="urn:microsoft.com/office/officeart/2005/8/layout/hierarchy1"/>
    <dgm:cxn modelId="{ADB2EB67-AA2E-4182-8A19-1A8D6C4690D6}" srcId="{60F6FC00-AF6D-431C-8A2F-44622C02EFC7}" destId="{97CB85CB-D4A0-4E13-B159-C20E63B8E3AD}" srcOrd="1" destOrd="0" parTransId="{08FA73C5-C5FE-4CA0-A09B-C62749FBBC8D}" sibTransId="{08708EBA-16DC-4892-9746-4708F863E1F9}"/>
    <dgm:cxn modelId="{18F697E8-2DCC-480A-8B09-78E4764991B2}" type="presOf" srcId="{51E1D29A-ECFF-4BEB-ABC2-BBDE2937F05D}" destId="{3289E8C8-ACE3-44AA-A390-4F652DBA6783}" srcOrd="0" destOrd="0" presId="urn:microsoft.com/office/officeart/2005/8/layout/hierarchy1"/>
    <dgm:cxn modelId="{504A97E3-6F1D-4AAD-824B-C4B9523EA684}" type="presParOf" srcId="{DA10CEC9-1CBA-4D15-9167-0A8DF89EE249}" destId="{C384CC4B-025C-40A2-BF27-73B4BB8C80D0}" srcOrd="0" destOrd="0" presId="urn:microsoft.com/office/officeart/2005/8/layout/hierarchy1"/>
    <dgm:cxn modelId="{528EFA7D-EE8B-4F5D-8BCB-300A70332DDE}" type="presParOf" srcId="{C384CC4B-025C-40A2-BF27-73B4BB8C80D0}" destId="{815DCCF5-8CB3-470C-9022-2934699B75EF}" srcOrd="0" destOrd="0" presId="urn:microsoft.com/office/officeart/2005/8/layout/hierarchy1"/>
    <dgm:cxn modelId="{5BB6B68C-82CD-4516-A971-29C87373E287}" type="presParOf" srcId="{815DCCF5-8CB3-470C-9022-2934699B75EF}" destId="{D7C21781-4616-4559-AA2E-1A7C9A6F6C5A}" srcOrd="0" destOrd="0" presId="urn:microsoft.com/office/officeart/2005/8/layout/hierarchy1"/>
    <dgm:cxn modelId="{838622E6-3ECD-4C54-82D6-942E4AABABD9}" type="presParOf" srcId="{815DCCF5-8CB3-470C-9022-2934699B75EF}" destId="{D4C2D0C3-0129-4A26-9E7C-B8E942D1E3AF}" srcOrd="1" destOrd="0" presId="urn:microsoft.com/office/officeart/2005/8/layout/hierarchy1"/>
    <dgm:cxn modelId="{1343F077-0D04-4932-A991-0ED9B188EDEB}" type="presParOf" srcId="{C384CC4B-025C-40A2-BF27-73B4BB8C80D0}" destId="{CC90B818-A37F-4EF3-9419-86278D1AD848}" srcOrd="1" destOrd="0" presId="urn:microsoft.com/office/officeart/2005/8/layout/hierarchy1"/>
    <dgm:cxn modelId="{1CD18CC7-0D9E-4A9D-895F-3583739F27F8}" type="presParOf" srcId="{CC90B818-A37F-4EF3-9419-86278D1AD848}" destId="{12CCEF68-A151-45AB-B038-1EEE717FC8A2}" srcOrd="0" destOrd="0" presId="urn:microsoft.com/office/officeart/2005/8/layout/hierarchy1"/>
    <dgm:cxn modelId="{F2206D75-7421-4928-88AF-7127FE8A0BCF}" type="presParOf" srcId="{CC90B818-A37F-4EF3-9419-86278D1AD848}" destId="{11B17973-44AD-4928-A11A-A0B7E5150E8C}" srcOrd="1" destOrd="0" presId="urn:microsoft.com/office/officeart/2005/8/layout/hierarchy1"/>
    <dgm:cxn modelId="{64B9CDF4-AC65-46F7-9EFB-2F70C938B171}" type="presParOf" srcId="{11B17973-44AD-4928-A11A-A0B7E5150E8C}" destId="{DBA616A3-2946-40C8-AE1B-A3751A6FC584}" srcOrd="0" destOrd="0" presId="urn:microsoft.com/office/officeart/2005/8/layout/hierarchy1"/>
    <dgm:cxn modelId="{61DDE41C-A58D-4985-8867-C0FACCD6676D}" type="presParOf" srcId="{DBA616A3-2946-40C8-AE1B-A3751A6FC584}" destId="{8B5005A7-B529-4736-8AAD-A4E74887D203}" srcOrd="0" destOrd="0" presId="urn:microsoft.com/office/officeart/2005/8/layout/hierarchy1"/>
    <dgm:cxn modelId="{9A071826-581D-4EE7-8558-380E2593509E}" type="presParOf" srcId="{DBA616A3-2946-40C8-AE1B-A3751A6FC584}" destId="{3CFF4C75-1185-4AB3-B6D4-0E33CB64000C}" srcOrd="1" destOrd="0" presId="urn:microsoft.com/office/officeart/2005/8/layout/hierarchy1"/>
    <dgm:cxn modelId="{B4AD4C2D-7C6E-4DD0-A3BB-683A2B40C236}" type="presParOf" srcId="{11B17973-44AD-4928-A11A-A0B7E5150E8C}" destId="{D50AEBDA-49ED-449B-B378-42CF22DF959C}" srcOrd="1" destOrd="0" presId="urn:microsoft.com/office/officeart/2005/8/layout/hierarchy1"/>
    <dgm:cxn modelId="{0EC1B52A-3FB5-4BFE-A0F5-500DA5088FBF}" type="presParOf" srcId="{D50AEBDA-49ED-449B-B378-42CF22DF959C}" destId="{45C0A7FA-9877-4820-87E8-849DFADB0177}" srcOrd="0" destOrd="0" presId="urn:microsoft.com/office/officeart/2005/8/layout/hierarchy1"/>
    <dgm:cxn modelId="{0B82D8D5-2DAF-4EED-BD67-0275DD61BE43}" type="presParOf" srcId="{D50AEBDA-49ED-449B-B378-42CF22DF959C}" destId="{769E9268-09EF-4174-BFA0-4069135B3CF4}" srcOrd="1" destOrd="0" presId="urn:microsoft.com/office/officeart/2005/8/layout/hierarchy1"/>
    <dgm:cxn modelId="{5195D125-EEDE-4B4E-B324-C7A28A80BDF3}" type="presParOf" srcId="{769E9268-09EF-4174-BFA0-4069135B3CF4}" destId="{3E5B77B4-1E35-45DD-9E41-615552B1DB96}" srcOrd="0" destOrd="0" presId="urn:microsoft.com/office/officeart/2005/8/layout/hierarchy1"/>
    <dgm:cxn modelId="{2E2DC156-0E1E-4343-AD92-9C2CB2C7D878}" type="presParOf" srcId="{3E5B77B4-1E35-45DD-9E41-615552B1DB96}" destId="{950CDC97-222C-4ACC-89D0-94C4926C535F}" srcOrd="0" destOrd="0" presId="urn:microsoft.com/office/officeart/2005/8/layout/hierarchy1"/>
    <dgm:cxn modelId="{BC09203B-B800-4662-B092-EEBF84621B02}" type="presParOf" srcId="{3E5B77B4-1E35-45DD-9E41-615552B1DB96}" destId="{E508DAA8-C3CF-43C1-AFCA-99D031818707}" srcOrd="1" destOrd="0" presId="urn:microsoft.com/office/officeart/2005/8/layout/hierarchy1"/>
    <dgm:cxn modelId="{448EBBF5-62A2-4011-BF1B-2AC6BCF2E759}" type="presParOf" srcId="{769E9268-09EF-4174-BFA0-4069135B3CF4}" destId="{76BDA752-DF67-4EAB-8E67-4C7EED1F3460}" srcOrd="1" destOrd="0" presId="urn:microsoft.com/office/officeart/2005/8/layout/hierarchy1"/>
    <dgm:cxn modelId="{57D44D52-F97E-46F1-9818-EF809AB558AD}" type="presParOf" srcId="{76BDA752-DF67-4EAB-8E67-4C7EED1F3460}" destId="{3289E8C8-ACE3-44AA-A390-4F652DBA6783}" srcOrd="0" destOrd="0" presId="urn:microsoft.com/office/officeart/2005/8/layout/hierarchy1"/>
    <dgm:cxn modelId="{B9A81838-64CD-4032-9F81-EC3318B20F92}" type="presParOf" srcId="{76BDA752-DF67-4EAB-8E67-4C7EED1F3460}" destId="{806DAA1B-D7C6-4BCA-B046-EB81A1DF3048}" srcOrd="1" destOrd="0" presId="urn:microsoft.com/office/officeart/2005/8/layout/hierarchy1"/>
    <dgm:cxn modelId="{CB422E53-9019-4F32-BAC7-70E0F107D991}" type="presParOf" srcId="{806DAA1B-D7C6-4BCA-B046-EB81A1DF3048}" destId="{C8E29A5A-4775-4CE6-8D17-091BF00FF4F2}" srcOrd="0" destOrd="0" presId="urn:microsoft.com/office/officeart/2005/8/layout/hierarchy1"/>
    <dgm:cxn modelId="{39862A39-E46D-4BF8-B3CA-E2DA25370838}" type="presParOf" srcId="{C8E29A5A-4775-4CE6-8D17-091BF00FF4F2}" destId="{9D1624E7-0050-4C03-9967-DFAE3318AD0B}" srcOrd="0" destOrd="0" presId="urn:microsoft.com/office/officeart/2005/8/layout/hierarchy1"/>
    <dgm:cxn modelId="{32F0A9B7-B7CD-4B50-9142-BA4EA90618EB}" type="presParOf" srcId="{C8E29A5A-4775-4CE6-8D17-091BF00FF4F2}" destId="{D3F4EDCB-7257-4833-AA81-A454EDB6B6A8}" srcOrd="1" destOrd="0" presId="urn:microsoft.com/office/officeart/2005/8/layout/hierarchy1"/>
    <dgm:cxn modelId="{083283D3-0068-45EB-9D56-0CAB4FF296AF}" type="presParOf" srcId="{806DAA1B-D7C6-4BCA-B046-EB81A1DF3048}" destId="{366BDD28-6A4F-48AC-94AF-F2F3A67F2A49}" srcOrd="1" destOrd="0" presId="urn:microsoft.com/office/officeart/2005/8/layout/hierarchy1"/>
    <dgm:cxn modelId="{169E0EF8-A572-4586-AAFE-D524CAD0D6CE}" type="presParOf" srcId="{D50AEBDA-49ED-449B-B378-42CF22DF959C}" destId="{D7FD81FF-F051-4142-BE0E-F1726DFBE9A9}" srcOrd="2" destOrd="0" presId="urn:microsoft.com/office/officeart/2005/8/layout/hierarchy1"/>
    <dgm:cxn modelId="{400E1FF5-CF44-45AB-AF27-66B98DA68E1D}" type="presParOf" srcId="{D50AEBDA-49ED-449B-B378-42CF22DF959C}" destId="{F534A373-93F5-4EC1-AA1F-54903D4AAC44}" srcOrd="3" destOrd="0" presId="urn:microsoft.com/office/officeart/2005/8/layout/hierarchy1"/>
    <dgm:cxn modelId="{C1D05555-B949-4FD4-90A8-E6F0AE9C2435}" type="presParOf" srcId="{F534A373-93F5-4EC1-AA1F-54903D4AAC44}" destId="{A3C6B4B7-A075-4CD1-BAEB-27D9D938A06A}" srcOrd="0" destOrd="0" presId="urn:microsoft.com/office/officeart/2005/8/layout/hierarchy1"/>
    <dgm:cxn modelId="{F6F9015D-643D-454C-BF44-7EDF525D792C}" type="presParOf" srcId="{A3C6B4B7-A075-4CD1-BAEB-27D9D938A06A}" destId="{5AC8F36F-FE8F-4867-A38C-C065A3FA46A9}" srcOrd="0" destOrd="0" presId="urn:microsoft.com/office/officeart/2005/8/layout/hierarchy1"/>
    <dgm:cxn modelId="{F267BA6B-ABCD-4C47-8437-68D185E8016C}" type="presParOf" srcId="{A3C6B4B7-A075-4CD1-BAEB-27D9D938A06A}" destId="{4E1427EF-B86E-4507-89C4-6A3138091167}" srcOrd="1" destOrd="0" presId="urn:microsoft.com/office/officeart/2005/8/layout/hierarchy1"/>
    <dgm:cxn modelId="{95C477B0-E80E-468F-985D-633C6923D652}" type="presParOf" srcId="{F534A373-93F5-4EC1-AA1F-54903D4AAC44}" destId="{86239A81-5624-4893-879D-3FB65C5B889E}" srcOrd="1" destOrd="0" presId="urn:microsoft.com/office/officeart/2005/8/layout/hierarchy1"/>
    <dgm:cxn modelId="{A7F5F637-7343-40EE-A33F-BDC9D43B85B8}" type="presParOf" srcId="{86239A81-5624-4893-879D-3FB65C5B889E}" destId="{19412E1E-84F7-48BC-A35C-F40CFF09882B}" srcOrd="0" destOrd="0" presId="urn:microsoft.com/office/officeart/2005/8/layout/hierarchy1"/>
    <dgm:cxn modelId="{3748052B-1D26-4D6B-9285-56DD39CEB5E1}" type="presParOf" srcId="{86239A81-5624-4893-879D-3FB65C5B889E}" destId="{1F2751C0-3495-4320-8F62-1FD5E7F4BB9D}" srcOrd="1" destOrd="0" presId="urn:microsoft.com/office/officeart/2005/8/layout/hierarchy1"/>
    <dgm:cxn modelId="{8E3B91BE-A684-4136-8BA9-04DCF6C60C33}" type="presParOf" srcId="{1F2751C0-3495-4320-8F62-1FD5E7F4BB9D}" destId="{17442C11-102F-4391-9431-EF8C5F687847}" srcOrd="0" destOrd="0" presId="urn:microsoft.com/office/officeart/2005/8/layout/hierarchy1"/>
    <dgm:cxn modelId="{88A97490-8647-4D6C-AC4B-7FABAED4D5D3}" type="presParOf" srcId="{17442C11-102F-4391-9431-EF8C5F687847}" destId="{C69D0FF8-A5D3-4DD4-BECB-42715221039D}" srcOrd="0" destOrd="0" presId="urn:microsoft.com/office/officeart/2005/8/layout/hierarchy1"/>
    <dgm:cxn modelId="{0F12D52E-1704-4846-9560-06FA5A8C4CB9}" type="presParOf" srcId="{17442C11-102F-4391-9431-EF8C5F687847}" destId="{4EDAC86D-A2D4-4A6C-B1E7-1D53F1323438}" srcOrd="1" destOrd="0" presId="urn:microsoft.com/office/officeart/2005/8/layout/hierarchy1"/>
    <dgm:cxn modelId="{6A3F37CD-0B5B-4C6D-BF3D-05057484F08E}" type="presParOf" srcId="{1F2751C0-3495-4320-8F62-1FD5E7F4BB9D}" destId="{14E72ED5-8D09-450D-9959-309CEC98ABC6}" srcOrd="1" destOrd="0" presId="urn:microsoft.com/office/officeart/2005/8/layout/hierarchy1"/>
    <dgm:cxn modelId="{D9237BFF-20D7-4DE3-BE92-2A6A97F23AEC}" type="presParOf" srcId="{86239A81-5624-4893-879D-3FB65C5B889E}" destId="{04CDE72A-1A2C-4714-B8B8-99C7333628F1}" srcOrd="2" destOrd="0" presId="urn:microsoft.com/office/officeart/2005/8/layout/hierarchy1"/>
    <dgm:cxn modelId="{F43207B1-88F0-4201-8259-EFF546BFA225}" type="presParOf" srcId="{86239A81-5624-4893-879D-3FB65C5B889E}" destId="{4BFD0EBC-6EFE-485F-AA17-C179A38C061F}" srcOrd="3" destOrd="0" presId="urn:microsoft.com/office/officeart/2005/8/layout/hierarchy1"/>
    <dgm:cxn modelId="{435C387B-5C38-4138-860C-4140C8DD1318}" type="presParOf" srcId="{4BFD0EBC-6EFE-485F-AA17-C179A38C061F}" destId="{464ADDD9-BD3D-41AD-B327-3A9B675C9F39}" srcOrd="0" destOrd="0" presId="urn:microsoft.com/office/officeart/2005/8/layout/hierarchy1"/>
    <dgm:cxn modelId="{16E762F5-BB1E-4544-9080-4504581532CE}" type="presParOf" srcId="{464ADDD9-BD3D-41AD-B327-3A9B675C9F39}" destId="{37185FE1-13E9-4E45-ACBE-EB70CDB633B6}" srcOrd="0" destOrd="0" presId="urn:microsoft.com/office/officeart/2005/8/layout/hierarchy1"/>
    <dgm:cxn modelId="{505C0731-141E-46CF-90EC-1C1DBB920F09}" type="presParOf" srcId="{464ADDD9-BD3D-41AD-B327-3A9B675C9F39}" destId="{C41DB1AF-6F5A-40C3-9934-C7FB9E3F61C7}" srcOrd="1" destOrd="0" presId="urn:microsoft.com/office/officeart/2005/8/layout/hierarchy1"/>
    <dgm:cxn modelId="{16E570DD-ADBA-4D05-A112-CDE8E1F6E3E3}" type="presParOf" srcId="{4BFD0EBC-6EFE-485F-AA17-C179A38C061F}" destId="{2BCAB702-8EDA-472A-95C2-14D38D11EA38}" srcOrd="1" destOrd="0" presId="urn:microsoft.com/office/officeart/2005/8/layout/hierarchy1"/>
    <dgm:cxn modelId="{CDFFD3F0-B95F-45FD-B1BC-ED9182C15B85}" type="presParOf" srcId="{CC90B818-A37F-4EF3-9419-86278D1AD848}" destId="{DCE6AF89-3534-4757-B5CE-6B04C01131D9}" srcOrd="2" destOrd="0" presId="urn:microsoft.com/office/officeart/2005/8/layout/hierarchy1"/>
    <dgm:cxn modelId="{A39AECAA-9431-44E2-8D44-1637DB764DC2}" type="presParOf" srcId="{CC90B818-A37F-4EF3-9419-86278D1AD848}" destId="{36B97D91-E431-45FF-9C54-3B310F5BBB7B}" srcOrd="3" destOrd="0" presId="urn:microsoft.com/office/officeart/2005/8/layout/hierarchy1"/>
    <dgm:cxn modelId="{756A8F2C-90C6-44CD-96BB-DA2EA02F0EF9}" type="presParOf" srcId="{36B97D91-E431-45FF-9C54-3B310F5BBB7B}" destId="{9071AD5E-58DF-4B97-A219-638C6026972E}" srcOrd="0" destOrd="0" presId="urn:microsoft.com/office/officeart/2005/8/layout/hierarchy1"/>
    <dgm:cxn modelId="{70090CFF-8409-424F-9AC1-536BDA7AE7B2}" type="presParOf" srcId="{9071AD5E-58DF-4B97-A219-638C6026972E}" destId="{E103ECF2-1404-4681-B402-11F7818A9FFE}" srcOrd="0" destOrd="0" presId="urn:microsoft.com/office/officeart/2005/8/layout/hierarchy1"/>
    <dgm:cxn modelId="{B8B1320A-8B95-40C1-B012-369860109F4F}" type="presParOf" srcId="{9071AD5E-58DF-4B97-A219-638C6026972E}" destId="{D5CC5C05-C647-4F6E-A67C-685926CCBB86}" srcOrd="1" destOrd="0" presId="urn:microsoft.com/office/officeart/2005/8/layout/hierarchy1"/>
    <dgm:cxn modelId="{BE3D4690-02A3-4CFC-BA50-778CCB86E747}" type="presParOf" srcId="{36B97D91-E431-45FF-9C54-3B310F5BBB7B}" destId="{95D212A2-183B-48DF-8436-B235DBB1C952}"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E6AF89-3534-4757-B5CE-6B04C01131D9}">
      <dsp:nvSpPr>
        <dsp:cNvPr id="0" name=""/>
        <dsp:cNvSpPr/>
      </dsp:nvSpPr>
      <dsp:spPr>
        <a:xfrm>
          <a:off x="5249193" y="1118741"/>
          <a:ext cx="1074250" cy="511245"/>
        </a:xfrm>
        <a:custGeom>
          <a:avLst/>
          <a:gdLst/>
          <a:ahLst/>
          <a:cxnLst/>
          <a:rect l="0" t="0" r="0" b="0"/>
          <a:pathLst>
            <a:path>
              <a:moveTo>
                <a:pt x="0" y="0"/>
              </a:moveTo>
              <a:lnTo>
                <a:pt x="0" y="348398"/>
              </a:lnTo>
              <a:lnTo>
                <a:pt x="1074250" y="348398"/>
              </a:lnTo>
              <a:lnTo>
                <a:pt x="1074250" y="51124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CDE72A-1A2C-4714-B8B8-99C7333628F1}">
      <dsp:nvSpPr>
        <dsp:cNvPr id="0" name=""/>
        <dsp:cNvSpPr/>
      </dsp:nvSpPr>
      <dsp:spPr>
        <a:xfrm>
          <a:off x="5989813" y="4373720"/>
          <a:ext cx="1221682" cy="511245"/>
        </a:xfrm>
        <a:custGeom>
          <a:avLst/>
          <a:gdLst/>
          <a:ahLst/>
          <a:cxnLst/>
          <a:rect l="0" t="0" r="0" b="0"/>
          <a:pathLst>
            <a:path>
              <a:moveTo>
                <a:pt x="0" y="0"/>
              </a:moveTo>
              <a:lnTo>
                <a:pt x="0" y="348398"/>
              </a:lnTo>
              <a:lnTo>
                <a:pt x="1221682" y="348398"/>
              </a:lnTo>
              <a:lnTo>
                <a:pt x="1221682" y="5112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412E1E-84F7-48BC-A35C-F40CFF09882B}">
      <dsp:nvSpPr>
        <dsp:cNvPr id="0" name=""/>
        <dsp:cNvSpPr/>
      </dsp:nvSpPr>
      <dsp:spPr>
        <a:xfrm>
          <a:off x="4796977" y="4373720"/>
          <a:ext cx="1192835" cy="511245"/>
        </a:xfrm>
        <a:custGeom>
          <a:avLst/>
          <a:gdLst/>
          <a:ahLst/>
          <a:cxnLst/>
          <a:rect l="0" t="0" r="0" b="0"/>
          <a:pathLst>
            <a:path>
              <a:moveTo>
                <a:pt x="1192835" y="0"/>
              </a:moveTo>
              <a:lnTo>
                <a:pt x="1192835" y="348398"/>
              </a:lnTo>
              <a:lnTo>
                <a:pt x="0" y="348398"/>
              </a:lnTo>
              <a:lnTo>
                <a:pt x="0" y="5112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FD81FF-F051-4142-BE0E-F1726DFBE9A9}">
      <dsp:nvSpPr>
        <dsp:cNvPr id="0" name=""/>
        <dsp:cNvSpPr/>
      </dsp:nvSpPr>
      <dsp:spPr>
        <a:xfrm>
          <a:off x="4174943" y="2746231"/>
          <a:ext cx="1814870" cy="511245"/>
        </a:xfrm>
        <a:custGeom>
          <a:avLst/>
          <a:gdLst/>
          <a:ahLst/>
          <a:cxnLst/>
          <a:rect l="0" t="0" r="0" b="0"/>
          <a:pathLst>
            <a:path>
              <a:moveTo>
                <a:pt x="0" y="0"/>
              </a:moveTo>
              <a:lnTo>
                <a:pt x="0" y="348398"/>
              </a:lnTo>
              <a:lnTo>
                <a:pt x="1814870" y="348398"/>
              </a:lnTo>
              <a:lnTo>
                <a:pt x="1814870" y="5112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289E8C8-ACE3-44AA-A390-4F652DBA6783}">
      <dsp:nvSpPr>
        <dsp:cNvPr id="0" name=""/>
        <dsp:cNvSpPr/>
      </dsp:nvSpPr>
      <dsp:spPr>
        <a:xfrm>
          <a:off x="2314353" y="4373720"/>
          <a:ext cx="91440" cy="511245"/>
        </a:xfrm>
        <a:custGeom>
          <a:avLst/>
          <a:gdLst/>
          <a:ahLst/>
          <a:cxnLst/>
          <a:rect l="0" t="0" r="0" b="0"/>
          <a:pathLst>
            <a:path>
              <a:moveTo>
                <a:pt x="45720" y="0"/>
              </a:moveTo>
              <a:lnTo>
                <a:pt x="45720" y="5112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C0A7FA-9877-4820-87E8-849DFADB0177}">
      <dsp:nvSpPr>
        <dsp:cNvPr id="0" name=""/>
        <dsp:cNvSpPr/>
      </dsp:nvSpPr>
      <dsp:spPr>
        <a:xfrm>
          <a:off x="2360073" y="2746231"/>
          <a:ext cx="1814870" cy="511245"/>
        </a:xfrm>
        <a:custGeom>
          <a:avLst/>
          <a:gdLst/>
          <a:ahLst/>
          <a:cxnLst/>
          <a:rect l="0" t="0" r="0" b="0"/>
          <a:pathLst>
            <a:path>
              <a:moveTo>
                <a:pt x="1814870" y="0"/>
              </a:moveTo>
              <a:lnTo>
                <a:pt x="1814870" y="348398"/>
              </a:lnTo>
              <a:lnTo>
                <a:pt x="0" y="348398"/>
              </a:lnTo>
              <a:lnTo>
                <a:pt x="0" y="5112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CCEF68-A151-45AB-B038-1EEE717FC8A2}">
      <dsp:nvSpPr>
        <dsp:cNvPr id="0" name=""/>
        <dsp:cNvSpPr/>
      </dsp:nvSpPr>
      <dsp:spPr>
        <a:xfrm>
          <a:off x="4174943" y="1118741"/>
          <a:ext cx="1074250" cy="511245"/>
        </a:xfrm>
        <a:custGeom>
          <a:avLst/>
          <a:gdLst/>
          <a:ahLst/>
          <a:cxnLst/>
          <a:rect l="0" t="0" r="0" b="0"/>
          <a:pathLst>
            <a:path>
              <a:moveTo>
                <a:pt x="1074250" y="0"/>
              </a:moveTo>
              <a:lnTo>
                <a:pt x="1074250" y="348398"/>
              </a:lnTo>
              <a:lnTo>
                <a:pt x="0" y="348398"/>
              </a:lnTo>
              <a:lnTo>
                <a:pt x="0" y="51124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C21781-4616-4559-AA2E-1A7C9A6F6C5A}">
      <dsp:nvSpPr>
        <dsp:cNvPr id="0" name=""/>
        <dsp:cNvSpPr/>
      </dsp:nvSpPr>
      <dsp:spPr>
        <a:xfrm>
          <a:off x="3468002" y="2498"/>
          <a:ext cx="3562382" cy="111624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C2D0C3-0129-4A26-9E7C-B8E942D1E3AF}">
      <dsp:nvSpPr>
        <dsp:cNvPr id="0" name=""/>
        <dsp:cNvSpPr/>
      </dsp:nvSpPr>
      <dsp:spPr>
        <a:xfrm>
          <a:off x="3663320" y="188050"/>
          <a:ext cx="3562382" cy="111624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2060"/>
              </a:solidFill>
            </a:rPr>
            <a:t>37-Transport mechanism used in reabsorption ?</a:t>
          </a:r>
          <a:endParaRPr lang="en-US" sz="2000" b="1" kern="1200" dirty="0">
            <a:solidFill>
              <a:srgbClr val="002060"/>
            </a:solidFill>
          </a:endParaRPr>
        </a:p>
      </dsp:txBody>
      <dsp:txXfrm>
        <a:off x="3696014" y="220744"/>
        <a:ext cx="3496994" cy="1050855"/>
      </dsp:txXfrm>
    </dsp:sp>
    <dsp:sp modelId="{8B5005A7-B529-4736-8AAD-A4E74887D203}">
      <dsp:nvSpPr>
        <dsp:cNvPr id="0" name=""/>
        <dsp:cNvSpPr/>
      </dsp:nvSpPr>
      <dsp:spPr>
        <a:xfrm>
          <a:off x="3296011" y="1629987"/>
          <a:ext cx="1757864" cy="111624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FF4C75-1185-4AB3-B6D4-0E33CB64000C}">
      <dsp:nvSpPr>
        <dsp:cNvPr id="0" name=""/>
        <dsp:cNvSpPr/>
      </dsp:nvSpPr>
      <dsp:spPr>
        <a:xfrm>
          <a:off x="3491329" y="1815539"/>
          <a:ext cx="1757864" cy="111624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u="sng" kern="1200" dirty="0" smtClean="0"/>
            <a:t>active </a:t>
          </a:r>
          <a:endParaRPr lang="en-US" sz="1800" kern="1200" dirty="0"/>
        </a:p>
      </dsp:txBody>
      <dsp:txXfrm>
        <a:off x="3524023" y="1848233"/>
        <a:ext cx="1692476" cy="1050855"/>
      </dsp:txXfrm>
    </dsp:sp>
    <dsp:sp modelId="{950CDC97-222C-4ACC-89D0-94C4926C535F}">
      <dsp:nvSpPr>
        <dsp:cNvPr id="0" name=""/>
        <dsp:cNvSpPr/>
      </dsp:nvSpPr>
      <dsp:spPr>
        <a:xfrm>
          <a:off x="1481140" y="3257476"/>
          <a:ext cx="1757864" cy="111624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08DAA8-C3CF-43C1-AFCA-99D031818707}">
      <dsp:nvSpPr>
        <dsp:cNvPr id="0" name=""/>
        <dsp:cNvSpPr/>
      </dsp:nvSpPr>
      <dsp:spPr>
        <a:xfrm>
          <a:off x="1676459" y="3443028"/>
          <a:ext cx="1757864" cy="111624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Primary active</a:t>
          </a:r>
          <a:endParaRPr lang="en-US" sz="1800" kern="1200" dirty="0"/>
        </a:p>
      </dsp:txBody>
      <dsp:txXfrm>
        <a:off x="1709153" y="3475722"/>
        <a:ext cx="1692476" cy="1050855"/>
      </dsp:txXfrm>
    </dsp:sp>
    <dsp:sp modelId="{9D1624E7-0050-4C03-9967-DFAE3318AD0B}">
      <dsp:nvSpPr>
        <dsp:cNvPr id="0" name=""/>
        <dsp:cNvSpPr/>
      </dsp:nvSpPr>
      <dsp:spPr>
        <a:xfrm>
          <a:off x="1340169" y="4884965"/>
          <a:ext cx="2039808" cy="111624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F4EDCB-7257-4833-AA81-A454EDB6B6A8}">
      <dsp:nvSpPr>
        <dsp:cNvPr id="0" name=""/>
        <dsp:cNvSpPr/>
      </dsp:nvSpPr>
      <dsp:spPr>
        <a:xfrm>
          <a:off x="1535487" y="5070518"/>
          <a:ext cx="2039808" cy="111624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Sodium-potassium pumps in basolateral membrane.</a:t>
          </a:r>
          <a:endParaRPr lang="en-US" sz="1800" kern="1200" dirty="0"/>
        </a:p>
      </dsp:txBody>
      <dsp:txXfrm>
        <a:off x="1568181" y="5103212"/>
        <a:ext cx="1974420" cy="1050855"/>
      </dsp:txXfrm>
    </dsp:sp>
    <dsp:sp modelId="{5AC8F36F-FE8F-4867-A38C-C065A3FA46A9}">
      <dsp:nvSpPr>
        <dsp:cNvPr id="0" name=""/>
        <dsp:cNvSpPr/>
      </dsp:nvSpPr>
      <dsp:spPr>
        <a:xfrm>
          <a:off x="5110881" y="3257476"/>
          <a:ext cx="1757864" cy="111624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1427EF-B86E-4507-89C4-6A3138091167}">
      <dsp:nvSpPr>
        <dsp:cNvPr id="0" name=""/>
        <dsp:cNvSpPr/>
      </dsp:nvSpPr>
      <dsp:spPr>
        <a:xfrm>
          <a:off x="5306199" y="3443028"/>
          <a:ext cx="1757864" cy="111624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Secondary active</a:t>
          </a:r>
          <a:endParaRPr lang="en-US" sz="1800" kern="1200" dirty="0"/>
        </a:p>
      </dsp:txBody>
      <dsp:txXfrm>
        <a:off x="5338893" y="3475722"/>
        <a:ext cx="1692476" cy="1050855"/>
      </dsp:txXfrm>
    </dsp:sp>
    <dsp:sp modelId="{C69D0FF8-A5D3-4DD4-BECB-42715221039D}">
      <dsp:nvSpPr>
        <dsp:cNvPr id="0" name=""/>
        <dsp:cNvSpPr/>
      </dsp:nvSpPr>
      <dsp:spPr>
        <a:xfrm>
          <a:off x="3770613" y="4884965"/>
          <a:ext cx="2052728" cy="111624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DAC86D-A2D4-4A6C-B1E7-1D53F1323438}">
      <dsp:nvSpPr>
        <dsp:cNvPr id="0" name=""/>
        <dsp:cNvSpPr/>
      </dsp:nvSpPr>
      <dsp:spPr>
        <a:xfrm>
          <a:off x="3965931" y="5070518"/>
          <a:ext cx="2052728" cy="111624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co-transport (glucose, amino acids, fatty acid)</a:t>
          </a:r>
          <a:endParaRPr lang="en-US" sz="1800" kern="1200" dirty="0"/>
        </a:p>
      </dsp:txBody>
      <dsp:txXfrm>
        <a:off x="3998625" y="5103212"/>
        <a:ext cx="1987340" cy="1050855"/>
      </dsp:txXfrm>
    </dsp:sp>
    <dsp:sp modelId="{37185FE1-13E9-4E45-ACBE-EB70CDB633B6}">
      <dsp:nvSpPr>
        <dsp:cNvPr id="0" name=""/>
        <dsp:cNvSpPr/>
      </dsp:nvSpPr>
      <dsp:spPr>
        <a:xfrm>
          <a:off x="6213978" y="4884965"/>
          <a:ext cx="1995035" cy="111624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1DB1AF-6F5A-40C3-9934-C7FB9E3F61C7}">
      <dsp:nvSpPr>
        <dsp:cNvPr id="0" name=""/>
        <dsp:cNvSpPr/>
      </dsp:nvSpPr>
      <dsp:spPr>
        <a:xfrm>
          <a:off x="6409296" y="5070518"/>
          <a:ext cx="1995035" cy="111624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counter-transport (K+, H+)</a:t>
          </a:r>
          <a:endParaRPr lang="en-US" sz="1800" kern="1200" dirty="0"/>
        </a:p>
      </dsp:txBody>
      <dsp:txXfrm>
        <a:off x="6441990" y="5103212"/>
        <a:ext cx="1929647" cy="1050855"/>
      </dsp:txXfrm>
    </dsp:sp>
    <dsp:sp modelId="{E103ECF2-1404-4681-B402-11F7818A9FFE}">
      <dsp:nvSpPr>
        <dsp:cNvPr id="0" name=""/>
        <dsp:cNvSpPr/>
      </dsp:nvSpPr>
      <dsp:spPr>
        <a:xfrm>
          <a:off x="5444511" y="1629987"/>
          <a:ext cx="1757864" cy="111624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CC5C05-C647-4F6E-A67C-685926CCBB86}">
      <dsp:nvSpPr>
        <dsp:cNvPr id="0" name=""/>
        <dsp:cNvSpPr/>
      </dsp:nvSpPr>
      <dsp:spPr>
        <a:xfrm>
          <a:off x="5639830" y="1815539"/>
          <a:ext cx="1757864" cy="111624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u="sng" kern="1200" dirty="0" smtClean="0"/>
            <a:t>passive</a:t>
          </a:r>
          <a:endParaRPr lang="en-US" sz="1800" kern="1200" dirty="0"/>
        </a:p>
      </dsp:txBody>
      <dsp:txXfrm>
        <a:off x="5672524" y="1848233"/>
        <a:ext cx="1692476" cy="105085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4E176A3-DF37-9B48-84DA-6FCBB98B7658}" type="datetimeFigureOut">
              <a:rPr lang="en-US" smtClean="0"/>
              <a:t>12/12/2015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077F3-AA92-3341-8FCB-88495E3B31DD}" type="slidenum">
              <a:rPr lang="en-US" smtClean="0"/>
              <a:t>‹#›</a:t>
            </a:fld>
            <a:endParaRPr lang="en-US"/>
          </a:p>
        </p:txBody>
      </p:sp>
    </p:spTree>
    <p:extLst>
      <p:ext uri="{BB962C8B-B14F-4D97-AF65-F5344CB8AC3E}">
        <p14:creationId xmlns:p14="http://schemas.microsoft.com/office/powerpoint/2010/main" val="8340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E176A3-DF37-9B48-84DA-6FCBB98B7658}" type="datetimeFigureOut">
              <a:rPr lang="en-US" smtClean="0"/>
              <a:t>12/12/2015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077F3-AA92-3341-8FCB-88495E3B31DD}" type="slidenum">
              <a:rPr lang="en-US" smtClean="0"/>
              <a:t>‹#›</a:t>
            </a:fld>
            <a:endParaRPr lang="en-US"/>
          </a:p>
        </p:txBody>
      </p:sp>
    </p:spTree>
    <p:extLst>
      <p:ext uri="{BB962C8B-B14F-4D97-AF65-F5344CB8AC3E}">
        <p14:creationId xmlns:p14="http://schemas.microsoft.com/office/powerpoint/2010/main" val="2940505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E176A3-DF37-9B48-84DA-6FCBB98B7658}" type="datetimeFigureOut">
              <a:rPr lang="en-US" smtClean="0"/>
              <a:t>12/12/2015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077F3-AA92-3341-8FCB-88495E3B31DD}" type="slidenum">
              <a:rPr lang="en-US" smtClean="0"/>
              <a:t>‹#›</a:t>
            </a:fld>
            <a:endParaRPr lang="en-US"/>
          </a:p>
        </p:txBody>
      </p:sp>
    </p:spTree>
    <p:extLst>
      <p:ext uri="{BB962C8B-B14F-4D97-AF65-F5344CB8AC3E}">
        <p14:creationId xmlns:p14="http://schemas.microsoft.com/office/powerpoint/2010/main" val="2566831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E176A3-DF37-9B48-84DA-6FCBB98B7658}" type="datetimeFigureOut">
              <a:rPr lang="en-US" smtClean="0"/>
              <a:t>12/12/2015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077F3-AA92-3341-8FCB-88495E3B31DD}" type="slidenum">
              <a:rPr lang="en-US" smtClean="0"/>
              <a:t>‹#›</a:t>
            </a:fld>
            <a:endParaRPr lang="en-US"/>
          </a:p>
        </p:txBody>
      </p:sp>
    </p:spTree>
    <p:extLst>
      <p:ext uri="{BB962C8B-B14F-4D97-AF65-F5344CB8AC3E}">
        <p14:creationId xmlns:p14="http://schemas.microsoft.com/office/powerpoint/2010/main" val="451149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E176A3-DF37-9B48-84DA-6FCBB98B7658}" type="datetimeFigureOut">
              <a:rPr lang="en-US" smtClean="0"/>
              <a:t>12/12/2015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D077F3-AA92-3341-8FCB-88495E3B31DD}" type="slidenum">
              <a:rPr lang="en-US" smtClean="0"/>
              <a:t>‹#›</a:t>
            </a:fld>
            <a:endParaRPr lang="en-US"/>
          </a:p>
        </p:txBody>
      </p:sp>
    </p:spTree>
    <p:extLst>
      <p:ext uri="{BB962C8B-B14F-4D97-AF65-F5344CB8AC3E}">
        <p14:creationId xmlns:p14="http://schemas.microsoft.com/office/powerpoint/2010/main" val="459071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4E176A3-DF37-9B48-84DA-6FCBB98B7658}" type="datetimeFigureOut">
              <a:rPr lang="en-US" smtClean="0"/>
              <a:t>12/12/2015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D077F3-AA92-3341-8FCB-88495E3B31DD}" type="slidenum">
              <a:rPr lang="en-US" smtClean="0"/>
              <a:t>‹#›</a:t>
            </a:fld>
            <a:endParaRPr lang="en-US"/>
          </a:p>
        </p:txBody>
      </p:sp>
    </p:spTree>
    <p:extLst>
      <p:ext uri="{BB962C8B-B14F-4D97-AF65-F5344CB8AC3E}">
        <p14:creationId xmlns:p14="http://schemas.microsoft.com/office/powerpoint/2010/main" val="3655755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E176A3-DF37-9B48-84DA-6FCBB98B7658}" type="datetimeFigureOut">
              <a:rPr lang="en-US" smtClean="0"/>
              <a:t>12/12/2015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D077F3-AA92-3341-8FCB-88495E3B31DD}" type="slidenum">
              <a:rPr lang="en-US" smtClean="0"/>
              <a:t>‹#›</a:t>
            </a:fld>
            <a:endParaRPr lang="en-US"/>
          </a:p>
        </p:txBody>
      </p:sp>
    </p:spTree>
    <p:extLst>
      <p:ext uri="{BB962C8B-B14F-4D97-AF65-F5344CB8AC3E}">
        <p14:creationId xmlns:p14="http://schemas.microsoft.com/office/powerpoint/2010/main" val="2550642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4E176A3-DF37-9B48-84DA-6FCBB98B7658}" type="datetimeFigureOut">
              <a:rPr lang="en-US" smtClean="0"/>
              <a:t>12/12/2015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D077F3-AA92-3341-8FCB-88495E3B31DD}" type="slidenum">
              <a:rPr lang="en-US" smtClean="0"/>
              <a:t>‹#›</a:t>
            </a:fld>
            <a:endParaRPr lang="en-US"/>
          </a:p>
        </p:txBody>
      </p:sp>
    </p:spTree>
    <p:extLst>
      <p:ext uri="{BB962C8B-B14F-4D97-AF65-F5344CB8AC3E}">
        <p14:creationId xmlns:p14="http://schemas.microsoft.com/office/powerpoint/2010/main" val="2651453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E176A3-DF37-9B48-84DA-6FCBB98B7658}" type="datetimeFigureOut">
              <a:rPr lang="en-US" smtClean="0"/>
              <a:t>12/12/2015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D077F3-AA92-3341-8FCB-88495E3B31DD}" type="slidenum">
              <a:rPr lang="en-US" smtClean="0"/>
              <a:t>‹#›</a:t>
            </a:fld>
            <a:endParaRPr lang="en-US"/>
          </a:p>
        </p:txBody>
      </p:sp>
    </p:spTree>
    <p:extLst>
      <p:ext uri="{BB962C8B-B14F-4D97-AF65-F5344CB8AC3E}">
        <p14:creationId xmlns:p14="http://schemas.microsoft.com/office/powerpoint/2010/main" val="2218627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E176A3-DF37-9B48-84DA-6FCBB98B7658}" type="datetimeFigureOut">
              <a:rPr lang="en-US" smtClean="0"/>
              <a:t>12/12/2015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D077F3-AA92-3341-8FCB-88495E3B31DD}" type="slidenum">
              <a:rPr lang="en-US" smtClean="0"/>
              <a:t>‹#›</a:t>
            </a:fld>
            <a:endParaRPr lang="en-US"/>
          </a:p>
        </p:txBody>
      </p:sp>
    </p:spTree>
    <p:extLst>
      <p:ext uri="{BB962C8B-B14F-4D97-AF65-F5344CB8AC3E}">
        <p14:creationId xmlns:p14="http://schemas.microsoft.com/office/powerpoint/2010/main" val="2687383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E176A3-DF37-9B48-84DA-6FCBB98B7658}" type="datetimeFigureOut">
              <a:rPr lang="en-US" smtClean="0"/>
              <a:t>12/12/2015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D077F3-AA92-3341-8FCB-88495E3B31DD}" type="slidenum">
              <a:rPr lang="en-US" smtClean="0"/>
              <a:t>‹#›</a:t>
            </a:fld>
            <a:endParaRPr lang="en-US"/>
          </a:p>
        </p:txBody>
      </p:sp>
    </p:spTree>
    <p:extLst>
      <p:ext uri="{BB962C8B-B14F-4D97-AF65-F5344CB8AC3E}">
        <p14:creationId xmlns:p14="http://schemas.microsoft.com/office/powerpoint/2010/main" val="1046965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E176A3-DF37-9B48-84DA-6FCBB98B7658}" type="datetimeFigureOut">
              <a:rPr lang="en-US" smtClean="0"/>
              <a:t>12/12/2015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D077F3-AA92-3341-8FCB-88495E3B31DD}" type="slidenum">
              <a:rPr lang="en-US" smtClean="0"/>
              <a:t>‹#›</a:t>
            </a:fld>
            <a:endParaRPr lang="en-US"/>
          </a:p>
        </p:txBody>
      </p:sp>
    </p:spTree>
    <p:extLst>
      <p:ext uri="{BB962C8B-B14F-4D97-AF65-F5344CB8AC3E}">
        <p14:creationId xmlns:p14="http://schemas.microsoft.com/office/powerpoint/2010/main" val="36340260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PHYSL</a:t>
            </a:r>
            <a:endParaRPr lang="en-US" dirty="0"/>
          </a:p>
        </p:txBody>
      </p:sp>
      <p:sp>
        <p:nvSpPr>
          <p:cNvPr id="3" name="Subtitle 2"/>
          <p:cNvSpPr>
            <a:spLocks noGrp="1"/>
          </p:cNvSpPr>
          <p:nvPr>
            <p:ph type="subTitle" idx="1"/>
          </p:nvPr>
        </p:nvSpPr>
        <p:spPr/>
        <p:txBody>
          <a:bodyPr/>
          <a:lstStyle/>
          <a:p>
            <a:r>
              <a:rPr lang="en-US" dirty="0" smtClean="0"/>
              <a:t>Important notes , tutorial </a:t>
            </a:r>
          </a:p>
          <a:p>
            <a:r>
              <a:rPr lang="en-US" dirty="0" smtClean="0"/>
              <a:t>1</a:t>
            </a:r>
            <a:r>
              <a:rPr lang="en-US" baseline="30000" dirty="0" smtClean="0"/>
              <a:t>st</a:t>
            </a:r>
            <a:r>
              <a:rPr lang="en-US" dirty="0" smtClean="0"/>
              <a:t> 5 </a:t>
            </a:r>
            <a:r>
              <a:rPr lang="en-US" dirty="0" err="1" smtClean="0"/>
              <a:t>lecs</a:t>
            </a:r>
            <a:r>
              <a:rPr lang="en-US" dirty="0" smtClean="0"/>
              <a:t> </a:t>
            </a:r>
          </a:p>
          <a:p>
            <a:r>
              <a:rPr lang="en-US" dirty="0" smtClean="0"/>
              <a:t>mid1</a:t>
            </a:r>
          </a:p>
          <a:p>
            <a:endParaRPr lang="en-US" dirty="0"/>
          </a:p>
        </p:txBody>
      </p:sp>
    </p:spTree>
    <p:extLst>
      <p:ext uri="{BB962C8B-B14F-4D97-AF65-F5344CB8AC3E}">
        <p14:creationId xmlns:p14="http://schemas.microsoft.com/office/powerpoint/2010/main" val="465689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 </a:t>
            </a:r>
            <a:endParaRPr lang="en-US" dirty="0"/>
          </a:p>
        </p:txBody>
      </p:sp>
      <p:sp>
        <p:nvSpPr>
          <p:cNvPr id="3" name="Content Placeholder 2"/>
          <p:cNvSpPr>
            <a:spLocks noGrp="1"/>
          </p:cNvSpPr>
          <p:nvPr>
            <p:ph idx="1"/>
          </p:nvPr>
        </p:nvSpPr>
        <p:spPr/>
        <p:txBody>
          <a:bodyPr/>
          <a:lstStyle/>
          <a:p>
            <a:r>
              <a:rPr lang="en-US" dirty="0">
                <a:solidFill>
                  <a:schemeClr val="tx1">
                    <a:lumMod val="95000"/>
                    <a:lumOff val="5000"/>
                  </a:schemeClr>
                </a:solidFill>
              </a:rPr>
              <a:t>Loop of Henle </a:t>
            </a:r>
            <a:r>
              <a:rPr lang="en-US" dirty="0" smtClean="0"/>
              <a:t>ascending : electrolyte </a:t>
            </a:r>
          </a:p>
          <a:p>
            <a:r>
              <a:rPr lang="en-US" dirty="0">
                <a:solidFill>
                  <a:schemeClr val="tx1">
                    <a:lumMod val="95000"/>
                    <a:lumOff val="5000"/>
                  </a:schemeClr>
                </a:solidFill>
              </a:rPr>
              <a:t>Loop of Henle </a:t>
            </a:r>
            <a:r>
              <a:rPr lang="en-US" dirty="0" smtClean="0"/>
              <a:t>descending : only water</a:t>
            </a:r>
          </a:p>
          <a:p>
            <a:r>
              <a:rPr lang="en-IN" dirty="0"/>
              <a:t>Proximal convoluted tubule </a:t>
            </a:r>
            <a:r>
              <a:rPr lang="en-IN" dirty="0" smtClean="0"/>
              <a:t>PCT</a:t>
            </a:r>
            <a:r>
              <a:rPr lang="en-US" dirty="0" smtClean="0"/>
              <a:t>: glucose and amino acid 100% </a:t>
            </a:r>
            <a:r>
              <a:rPr lang="en-US" dirty="0" err="1" smtClean="0"/>
              <a:t>reabsorped</a:t>
            </a:r>
            <a:r>
              <a:rPr lang="en-US" dirty="0" smtClean="0"/>
              <a:t> </a:t>
            </a:r>
          </a:p>
          <a:p>
            <a:endParaRPr lang="en-US" dirty="0"/>
          </a:p>
        </p:txBody>
      </p:sp>
    </p:spTree>
    <p:extLst>
      <p:ext uri="{BB962C8B-B14F-4D97-AF65-F5344CB8AC3E}">
        <p14:creationId xmlns:p14="http://schemas.microsoft.com/office/powerpoint/2010/main" val="2302035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593" y="2554263"/>
            <a:ext cx="8229600" cy="1143000"/>
          </a:xfrm>
        </p:spPr>
        <p:txBody>
          <a:bodyPr/>
          <a:lstStyle/>
          <a:p>
            <a:r>
              <a:rPr lang="en-US" dirty="0" smtClean="0"/>
              <a:t>LEC 4</a:t>
            </a:r>
            <a:endParaRPr lang="en-US" dirty="0"/>
          </a:p>
        </p:txBody>
      </p:sp>
    </p:spTree>
    <p:extLst>
      <p:ext uri="{BB962C8B-B14F-4D97-AF65-F5344CB8AC3E}">
        <p14:creationId xmlns:p14="http://schemas.microsoft.com/office/powerpoint/2010/main" val="26409897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a:t>
            </a:r>
            <a:endParaRPr lang="en-US" dirty="0"/>
          </a:p>
        </p:txBody>
      </p:sp>
      <p:sp>
        <p:nvSpPr>
          <p:cNvPr id="3" name="Content Placeholder 2"/>
          <p:cNvSpPr>
            <a:spLocks noGrp="1"/>
          </p:cNvSpPr>
          <p:nvPr>
            <p:ph idx="1"/>
          </p:nvPr>
        </p:nvSpPr>
        <p:spPr/>
        <p:txBody>
          <a:bodyPr/>
          <a:lstStyle/>
          <a:p>
            <a:r>
              <a:rPr lang="en-US" dirty="0" smtClean="0"/>
              <a:t>Level of glucose in blood will cause TM and it’ll cause threshold </a:t>
            </a:r>
          </a:p>
          <a:p>
            <a:r>
              <a:rPr lang="en-US" dirty="0" smtClean="0"/>
              <a:t>Threshold = 180-200</a:t>
            </a:r>
          </a:p>
          <a:p>
            <a:r>
              <a:rPr lang="en-US" dirty="0" smtClean="0"/>
              <a:t>The main function of urea is controlling water balance and concentration of urine </a:t>
            </a:r>
          </a:p>
          <a:p>
            <a:r>
              <a:rPr lang="en-US" dirty="0" smtClean="0"/>
              <a:t>Ca and </a:t>
            </a:r>
            <a:r>
              <a:rPr lang="en-US" dirty="0"/>
              <a:t>phosphate </a:t>
            </a:r>
            <a:r>
              <a:rPr lang="en-US" dirty="0" smtClean="0"/>
              <a:t>influenced by PTH </a:t>
            </a:r>
            <a:endParaRPr lang="en-US" dirty="0"/>
          </a:p>
        </p:txBody>
      </p:sp>
    </p:spTree>
    <p:extLst>
      <p:ext uri="{BB962C8B-B14F-4D97-AF65-F5344CB8AC3E}">
        <p14:creationId xmlns:p14="http://schemas.microsoft.com/office/powerpoint/2010/main" val="676659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59147"/>
            <a:ext cx="8229600" cy="1143000"/>
          </a:xfrm>
        </p:spPr>
        <p:txBody>
          <a:bodyPr/>
          <a:lstStyle/>
          <a:p>
            <a:r>
              <a:rPr lang="en-US" dirty="0" err="1" smtClean="0"/>
              <a:t>Lec</a:t>
            </a:r>
            <a:r>
              <a:rPr lang="en-US" dirty="0" smtClean="0"/>
              <a:t> 5</a:t>
            </a:r>
            <a:endParaRPr lang="en-US" dirty="0"/>
          </a:p>
        </p:txBody>
      </p:sp>
    </p:spTree>
    <p:extLst>
      <p:ext uri="{BB962C8B-B14F-4D97-AF65-F5344CB8AC3E}">
        <p14:creationId xmlns:p14="http://schemas.microsoft.com/office/powerpoint/2010/main" val="3452264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5410" y="137696"/>
            <a:ext cx="8411390" cy="5988468"/>
          </a:xfrm>
        </p:spPr>
        <p:txBody>
          <a:bodyPr>
            <a:normAutofit fontScale="92500" lnSpcReduction="20000"/>
          </a:bodyPr>
          <a:lstStyle/>
          <a:p>
            <a:pPr marL="0" indent="0">
              <a:buNone/>
            </a:pPr>
            <a:r>
              <a:rPr lang="en-US" u="sng" dirty="0"/>
              <a:t>Most important substances secreted by the </a:t>
            </a:r>
            <a:r>
              <a:rPr lang="en-US" u="sng" dirty="0" smtClean="0"/>
              <a:t>tubules</a:t>
            </a:r>
          </a:p>
          <a:p>
            <a:pPr marL="0" indent="0">
              <a:buNone/>
            </a:pPr>
            <a:endParaRPr lang="en-US" u="sng" dirty="0" smtClean="0"/>
          </a:p>
          <a:p>
            <a:pPr marL="0" lvl="1" indent="0">
              <a:buNone/>
            </a:pPr>
            <a:r>
              <a:rPr lang="en-US" dirty="0" smtClean="0"/>
              <a:t>Is </a:t>
            </a:r>
            <a:r>
              <a:rPr lang="en-US" sz="3200" b="1" dirty="0" err="1" smtClean="0"/>
              <a:t>H</a:t>
            </a:r>
            <a:r>
              <a:rPr lang="en-US" sz="3200" b="1" baseline="30000" dirty="0" err="1" smtClean="0"/>
              <a:t>+</a:t>
            </a:r>
            <a:r>
              <a:rPr lang="en-US" dirty="0" err="1" smtClean="0"/>
              <a:t>and</a:t>
            </a:r>
            <a:r>
              <a:rPr lang="en-US" dirty="0" smtClean="0"/>
              <a:t> </a:t>
            </a:r>
            <a:r>
              <a:rPr lang="en-US" sz="3200" b="1" dirty="0"/>
              <a:t>K</a:t>
            </a:r>
            <a:r>
              <a:rPr lang="en-US" sz="3200" b="1" baseline="30000" dirty="0"/>
              <a:t>+</a:t>
            </a:r>
          </a:p>
          <a:p>
            <a:pPr marL="0" indent="0">
              <a:buNone/>
            </a:pPr>
            <a:endParaRPr lang="en-US" dirty="0" smtClean="0"/>
          </a:p>
          <a:p>
            <a:pPr marL="457200" lvl="1" indent="-457200" algn="just">
              <a:buFont typeface="Arial" panose="020B0604020202020204" pitchFamily="34" charset="0"/>
              <a:buChar char="•"/>
            </a:pPr>
            <a:r>
              <a:rPr lang="en-US" sz="3200" b="1" dirty="0" smtClean="0"/>
              <a:t>H</a:t>
            </a:r>
            <a:r>
              <a:rPr lang="en-US" sz="3200" b="1" baseline="30000" dirty="0" smtClean="0"/>
              <a:t>+</a:t>
            </a:r>
          </a:p>
          <a:p>
            <a:pPr marL="857250" lvl="2" indent="-457200" algn="just"/>
            <a:r>
              <a:rPr lang="en-US" dirty="0" smtClean="0"/>
              <a:t>Important in regulating acid-base balance</a:t>
            </a:r>
          </a:p>
          <a:p>
            <a:pPr marL="857250" lvl="2" indent="-457200" algn="just"/>
            <a:r>
              <a:rPr lang="en-US" b="1" dirty="0" smtClean="0"/>
              <a:t>Secreted</a:t>
            </a:r>
            <a:r>
              <a:rPr lang="en-US" dirty="0" smtClean="0"/>
              <a:t> in proximal, distal, and collecting tubules</a:t>
            </a:r>
          </a:p>
          <a:p>
            <a:pPr marL="457200" lvl="1" indent="-457200" algn="just">
              <a:buFont typeface="Arial" panose="020B0604020202020204" pitchFamily="34" charset="0"/>
              <a:buChar char="•"/>
            </a:pPr>
            <a:r>
              <a:rPr lang="en-US" sz="3200" b="1" dirty="0" smtClean="0"/>
              <a:t>K</a:t>
            </a:r>
            <a:r>
              <a:rPr lang="en-US" sz="3200" b="1" baseline="30000" dirty="0" smtClean="0"/>
              <a:t>+</a:t>
            </a:r>
          </a:p>
          <a:p>
            <a:pPr marL="857250" lvl="2" indent="-457200" algn="just"/>
            <a:r>
              <a:rPr lang="en-US" dirty="0" smtClean="0"/>
              <a:t>Keeps plasma K+ concentration at appropriate level to maintain normal membrane excitability in muscles and nerves</a:t>
            </a:r>
          </a:p>
          <a:p>
            <a:pPr marL="857250" lvl="2" indent="-457200" algn="just"/>
            <a:r>
              <a:rPr lang="en-US" b="1" dirty="0" smtClean="0"/>
              <a:t>Secreted</a:t>
            </a:r>
            <a:r>
              <a:rPr lang="en-US" dirty="0" smtClean="0"/>
              <a:t> only in the distal and collecting tubules under control of aldosterone</a:t>
            </a:r>
          </a:p>
          <a:p>
            <a:pPr marL="0" indent="0">
              <a:buNone/>
            </a:pPr>
            <a:endParaRPr lang="en-US" dirty="0" smtClean="0"/>
          </a:p>
          <a:p>
            <a:pPr marL="0" indent="0">
              <a:buNone/>
            </a:pPr>
            <a:r>
              <a:rPr lang="en-US" dirty="0" smtClean="0"/>
              <a:t>During acidosis H</a:t>
            </a:r>
            <a:r>
              <a:rPr lang="en-US" baseline="30000" dirty="0" smtClean="0"/>
              <a:t>+</a:t>
            </a:r>
            <a:r>
              <a:rPr lang="en-US" dirty="0" smtClean="0"/>
              <a:t> secretion is increase lead to retention of K</a:t>
            </a:r>
            <a:r>
              <a:rPr lang="en-US" baseline="30000" dirty="0" smtClean="0"/>
              <a:t>+</a:t>
            </a:r>
            <a:r>
              <a:rPr lang="en-US" dirty="0" smtClean="0"/>
              <a:t>.</a:t>
            </a:r>
          </a:p>
          <a:p>
            <a:pPr marL="0" indent="0">
              <a:buNone/>
            </a:pPr>
            <a:endParaRPr lang="en-US" dirty="0"/>
          </a:p>
        </p:txBody>
      </p:sp>
    </p:spTree>
    <p:extLst>
      <p:ext uri="{BB962C8B-B14F-4D97-AF65-F5344CB8AC3E}">
        <p14:creationId xmlns:p14="http://schemas.microsoft.com/office/powerpoint/2010/main" val="8148146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Shape 197"/>
          <p:cNvSpPr>
            <a:spLocks noGrp="1"/>
          </p:cNvSpPr>
          <p:nvPr>
            <p:ph type="body" idx="1"/>
          </p:nvPr>
        </p:nvSpPr>
        <p:spPr>
          <a:xfrm>
            <a:off x="457200" y="368490"/>
            <a:ext cx="8229600" cy="5757673"/>
          </a:xfrm>
          <a:prstGeom prst="rect">
            <a:avLst/>
          </a:prstGeom>
        </p:spPr>
        <p:txBody>
          <a:bodyPr>
            <a:normAutofit/>
          </a:bodyPr>
          <a:lstStyle/>
          <a:p>
            <a:pPr marL="330072" indent="-330072" algn="just" defTabSz="420623">
              <a:spcBef>
                <a:spcPts val="0"/>
              </a:spcBef>
              <a:buSzTx/>
              <a:buFontTx/>
              <a:buNone/>
              <a:defRPr sz="2392">
                <a:solidFill>
                  <a:srgbClr val="515151"/>
                </a:solidFill>
                <a:latin typeface="+mn-lt"/>
                <a:ea typeface="+mn-ea"/>
                <a:cs typeface="+mn-cs"/>
                <a:sym typeface="Helvetica"/>
              </a:defRPr>
            </a:pPr>
            <a:r>
              <a:rPr lang="en-US" sz="2400" dirty="0" smtClean="0">
                <a:solidFill>
                  <a:srgbClr val="515151"/>
                </a:solidFill>
                <a:latin typeface="+mj-lt"/>
              </a:rPr>
              <a:t>small </a:t>
            </a:r>
            <a:r>
              <a:rPr sz="2400" dirty="0" smtClean="0">
                <a:solidFill>
                  <a:srgbClr val="FF2600"/>
                </a:solidFill>
                <a:latin typeface="+mj-lt"/>
              </a:rPr>
              <a:t>increase </a:t>
            </a:r>
            <a:r>
              <a:rPr sz="2400" dirty="0">
                <a:solidFill>
                  <a:srgbClr val="FF2600"/>
                </a:solidFill>
                <a:latin typeface="+mj-lt"/>
              </a:rPr>
              <a:t>in plasma potassium</a:t>
            </a:r>
            <a:r>
              <a:rPr sz="2400" dirty="0">
                <a:latin typeface="+mj-lt"/>
              </a:rPr>
              <a:t> </a:t>
            </a:r>
            <a:r>
              <a:rPr lang="en-US" sz="2400" dirty="0" smtClean="0">
                <a:latin typeface="+mj-lt"/>
              </a:rPr>
              <a:t>will cause</a:t>
            </a:r>
            <a:r>
              <a:rPr sz="2400" dirty="0" smtClean="0">
                <a:solidFill>
                  <a:srgbClr val="FF2600"/>
                </a:solidFill>
                <a:latin typeface="+mj-lt"/>
              </a:rPr>
              <a:t> </a:t>
            </a:r>
            <a:r>
              <a:rPr sz="2400" dirty="0">
                <a:solidFill>
                  <a:srgbClr val="FF2600"/>
                </a:solidFill>
                <a:latin typeface="+mj-lt"/>
              </a:rPr>
              <a:t>cardiac arrhythmias,</a:t>
            </a:r>
            <a:r>
              <a:rPr sz="2400" dirty="0">
                <a:latin typeface="+mj-lt"/>
              </a:rPr>
              <a:t> and higher concentrations can lead to cardiac arrest or fibrillation</a:t>
            </a:r>
            <a:r>
              <a:rPr sz="2400" dirty="0" smtClean="0">
                <a:latin typeface="+mj-lt"/>
              </a:rPr>
              <a:t>.</a:t>
            </a:r>
            <a:endParaRPr lang="en-US" sz="2400" dirty="0" smtClean="0">
              <a:latin typeface="+mj-lt"/>
            </a:endParaRPr>
          </a:p>
          <a:p>
            <a:pPr marL="330072" indent="-330072" algn="just" defTabSz="420623">
              <a:spcBef>
                <a:spcPts val="0"/>
              </a:spcBef>
              <a:buSzTx/>
              <a:buFontTx/>
              <a:buNone/>
              <a:defRPr sz="2392">
                <a:solidFill>
                  <a:srgbClr val="515151"/>
                </a:solidFill>
                <a:latin typeface="+mn-lt"/>
                <a:ea typeface="+mn-ea"/>
                <a:cs typeface="+mn-cs"/>
                <a:sym typeface="Helvetica"/>
              </a:defRPr>
            </a:pPr>
            <a:endParaRPr lang="en-US" sz="2400" dirty="0" smtClean="0">
              <a:latin typeface="+mj-lt"/>
            </a:endParaRPr>
          </a:p>
          <a:p>
            <a:pPr marL="330072" indent="-330072" algn="just" defTabSz="420623">
              <a:spcBef>
                <a:spcPts val="0"/>
              </a:spcBef>
              <a:buSzTx/>
              <a:buFontTx/>
              <a:buNone/>
              <a:defRPr sz="2392">
                <a:solidFill>
                  <a:srgbClr val="515151"/>
                </a:solidFill>
                <a:latin typeface="+mn-lt"/>
                <a:ea typeface="+mn-ea"/>
                <a:cs typeface="+mn-cs"/>
                <a:sym typeface="Helvetica"/>
              </a:defRPr>
            </a:pPr>
            <a:r>
              <a:rPr sz="2400" dirty="0">
                <a:solidFill>
                  <a:srgbClr val="515151"/>
                </a:solidFill>
                <a:latin typeface="+mj-lt"/>
              </a:rPr>
              <a:t>small</a:t>
            </a:r>
            <a:r>
              <a:rPr sz="2400" dirty="0" smtClean="0">
                <a:solidFill>
                  <a:srgbClr val="FF2600"/>
                </a:solidFill>
                <a:latin typeface="+mj-lt"/>
              </a:rPr>
              <a:t> </a:t>
            </a:r>
            <a:r>
              <a:rPr sz="2400" dirty="0">
                <a:solidFill>
                  <a:srgbClr val="FF2600"/>
                </a:solidFill>
                <a:latin typeface="+mj-lt"/>
              </a:rPr>
              <a:t>loss of potassium </a:t>
            </a:r>
            <a:r>
              <a:rPr sz="2400" dirty="0">
                <a:solidFill>
                  <a:srgbClr val="515151"/>
                </a:solidFill>
                <a:latin typeface="+mj-lt"/>
              </a:rPr>
              <a:t>from the extracellular fluid could cause </a:t>
            </a:r>
            <a:r>
              <a:rPr sz="2400" dirty="0">
                <a:solidFill>
                  <a:srgbClr val="FF2600"/>
                </a:solidFill>
                <a:latin typeface="+mj-lt"/>
              </a:rPr>
              <a:t>severe hypokalemia</a:t>
            </a:r>
            <a:r>
              <a:rPr sz="2400" dirty="0" smtClean="0">
                <a:solidFill>
                  <a:srgbClr val="FF2600"/>
                </a:solidFill>
                <a:latin typeface="+mj-lt"/>
              </a:rPr>
              <a:t>.</a:t>
            </a:r>
            <a:endParaRPr lang="en-US" sz="2400" dirty="0" smtClean="0">
              <a:solidFill>
                <a:srgbClr val="FF2600"/>
              </a:solidFill>
              <a:latin typeface="+mj-lt"/>
            </a:endParaRPr>
          </a:p>
          <a:p>
            <a:pPr marL="330072" indent="-330072" algn="just" defTabSz="420623">
              <a:spcBef>
                <a:spcPts val="0"/>
              </a:spcBef>
              <a:buSzTx/>
              <a:buFontTx/>
              <a:buNone/>
              <a:defRPr sz="2392">
                <a:solidFill>
                  <a:srgbClr val="FF2600"/>
                </a:solidFill>
                <a:latin typeface="+mn-lt"/>
                <a:ea typeface="+mn-ea"/>
                <a:cs typeface="+mn-cs"/>
                <a:sym typeface="Helvetica"/>
              </a:defRPr>
            </a:pPr>
            <a:endParaRPr lang="en-US" sz="2400" dirty="0">
              <a:solidFill>
                <a:srgbClr val="FF2600"/>
              </a:solidFill>
              <a:latin typeface="+mj-lt"/>
            </a:endParaRPr>
          </a:p>
          <a:p>
            <a:pPr marL="330072" indent="-330072" algn="just" defTabSz="420623">
              <a:spcBef>
                <a:spcPts val="0"/>
              </a:spcBef>
              <a:buSzTx/>
              <a:buFontTx/>
              <a:buNone/>
              <a:defRPr sz="2392">
                <a:solidFill>
                  <a:srgbClr val="FF2600"/>
                </a:solidFill>
                <a:latin typeface="+mn-lt"/>
                <a:ea typeface="+mn-ea"/>
                <a:cs typeface="+mn-cs"/>
                <a:sym typeface="Helvetica"/>
              </a:defRPr>
            </a:pPr>
            <a:r>
              <a:rPr sz="2400" dirty="0" smtClean="0">
                <a:latin typeface="+mj-lt"/>
              </a:rPr>
              <a:t> </a:t>
            </a:r>
            <a:r>
              <a:rPr sz="2400" dirty="0">
                <a:latin typeface="+mj-lt"/>
              </a:rPr>
              <a:t>rapid </a:t>
            </a:r>
            <a:r>
              <a:rPr sz="2400" dirty="0">
                <a:solidFill>
                  <a:srgbClr val="515151"/>
                </a:solidFill>
                <a:latin typeface="+mj-lt"/>
              </a:rPr>
              <a:t>and</a:t>
            </a:r>
            <a:r>
              <a:rPr sz="2400" dirty="0">
                <a:latin typeface="+mj-lt"/>
              </a:rPr>
              <a:t> appropriate compensatory response mechanism </a:t>
            </a:r>
            <a:r>
              <a:rPr sz="2400" dirty="0">
                <a:solidFill>
                  <a:srgbClr val="515151"/>
                </a:solidFill>
                <a:latin typeface="+mj-lt"/>
              </a:rPr>
              <a:t>is vital to avoid dangerous </a:t>
            </a:r>
            <a:endParaRPr lang="en-US" sz="2400" dirty="0" smtClean="0">
              <a:solidFill>
                <a:srgbClr val="515151"/>
              </a:solidFill>
              <a:latin typeface="+mj-lt"/>
            </a:endParaRPr>
          </a:p>
          <a:p>
            <a:pPr marL="330072" indent="-330072" algn="just" defTabSz="420623">
              <a:spcBef>
                <a:spcPts val="0"/>
              </a:spcBef>
              <a:buSzTx/>
              <a:buFontTx/>
              <a:buNone/>
              <a:defRPr sz="2392">
                <a:solidFill>
                  <a:srgbClr val="FF2600"/>
                </a:solidFill>
                <a:latin typeface="+mn-lt"/>
                <a:ea typeface="+mn-ea"/>
                <a:cs typeface="+mn-cs"/>
                <a:sym typeface="Helvetica"/>
              </a:defRPr>
            </a:pPr>
            <a:r>
              <a:rPr lang="en-US" sz="2400" b="1" dirty="0" smtClean="0">
                <a:latin typeface="+mj-lt"/>
              </a:rPr>
              <a:t>	</a:t>
            </a:r>
            <a:r>
              <a:rPr sz="2400" b="1" dirty="0" smtClean="0">
                <a:latin typeface="+mj-lt"/>
              </a:rPr>
              <a:t>Hy</a:t>
            </a:r>
            <a:r>
              <a:rPr sz="2400" b="1" u="sng" dirty="0" smtClean="0">
                <a:latin typeface="+mj-lt"/>
              </a:rPr>
              <a:t>per</a:t>
            </a:r>
            <a:r>
              <a:rPr sz="2400" b="1" dirty="0" smtClean="0">
                <a:latin typeface="+mj-lt"/>
              </a:rPr>
              <a:t>kalemia(</a:t>
            </a:r>
            <a:r>
              <a:rPr sz="2400" dirty="0">
                <a:solidFill>
                  <a:srgbClr val="515151"/>
                </a:solidFill>
                <a:latin typeface="+mj-lt"/>
              </a:rPr>
              <a:t>with </a:t>
            </a:r>
            <a:r>
              <a:rPr sz="2400" b="1" dirty="0">
                <a:latin typeface="+mj-lt"/>
              </a:rPr>
              <a:t>bradycardia) </a:t>
            </a:r>
            <a:endParaRPr lang="en-US" sz="2400" b="1" dirty="0" smtClean="0">
              <a:latin typeface="+mj-lt"/>
            </a:endParaRPr>
          </a:p>
          <a:p>
            <a:pPr marL="330072" indent="-330072" algn="just" defTabSz="420623">
              <a:spcBef>
                <a:spcPts val="0"/>
              </a:spcBef>
              <a:buSzTx/>
              <a:buFontTx/>
              <a:buNone/>
              <a:defRPr sz="2392">
                <a:solidFill>
                  <a:srgbClr val="FF2600"/>
                </a:solidFill>
                <a:latin typeface="+mn-lt"/>
                <a:ea typeface="+mn-ea"/>
                <a:cs typeface="+mn-cs"/>
                <a:sym typeface="Helvetica"/>
              </a:defRPr>
            </a:pPr>
            <a:r>
              <a:rPr sz="2400" dirty="0" smtClean="0">
                <a:latin typeface="+mj-lt"/>
              </a:rPr>
              <a:t> </a:t>
            </a:r>
            <a:r>
              <a:rPr lang="en-US" sz="2400" dirty="0" smtClean="0">
                <a:latin typeface="+mj-lt"/>
              </a:rPr>
              <a:t>	</a:t>
            </a:r>
            <a:r>
              <a:rPr sz="2400" dirty="0" smtClean="0">
                <a:latin typeface="+mj-lt"/>
              </a:rPr>
              <a:t>or </a:t>
            </a:r>
            <a:r>
              <a:rPr sz="2400" b="1" dirty="0">
                <a:latin typeface="+mj-lt"/>
              </a:rPr>
              <a:t>Hy</a:t>
            </a:r>
            <a:r>
              <a:rPr sz="2400" b="1" u="sng" dirty="0">
                <a:latin typeface="+mj-lt"/>
              </a:rPr>
              <a:t>po</a:t>
            </a:r>
            <a:r>
              <a:rPr sz="2400" b="1" dirty="0">
                <a:latin typeface="+mj-lt"/>
              </a:rPr>
              <a:t>kalemia (</a:t>
            </a:r>
            <a:r>
              <a:rPr sz="2400" dirty="0">
                <a:solidFill>
                  <a:srgbClr val="515151"/>
                </a:solidFill>
                <a:latin typeface="+mj-lt"/>
              </a:rPr>
              <a:t>with </a:t>
            </a:r>
            <a:r>
              <a:rPr sz="2400" b="1" dirty="0">
                <a:latin typeface="+mj-lt"/>
              </a:rPr>
              <a:t>tachycardia )</a:t>
            </a:r>
          </a:p>
        </p:txBody>
      </p:sp>
    </p:spTree>
    <p:extLst>
      <p:ext uri="{BB962C8B-B14F-4D97-AF65-F5344CB8AC3E}">
        <p14:creationId xmlns:p14="http://schemas.microsoft.com/office/powerpoint/2010/main" val="2786419700"/>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13086"/>
            <a:ext cx="8229600" cy="5713077"/>
          </a:xfrm>
        </p:spPr>
        <p:txBody>
          <a:bodyPr>
            <a:normAutofit fontScale="77500" lnSpcReduction="20000"/>
          </a:bodyPr>
          <a:lstStyle/>
          <a:p>
            <a:pPr marL="0" indent="0">
              <a:buNone/>
            </a:pPr>
            <a:r>
              <a:rPr lang="en-US" b="1" u="sng" dirty="0" smtClean="0"/>
              <a:t>Factor effecting secretion :</a:t>
            </a:r>
            <a:r>
              <a:rPr lang="en-US" dirty="0" smtClean="0"/>
              <a:t> slide 13+14+17</a:t>
            </a:r>
          </a:p>
          <a:p>
            <a:r>
              <a:rPr lang="en-US" dirty="0"/>
              <a:t>Diet</a:t>
            </a:r>
          </a:p>
          <a:p>
            <a:r>
              <a:rPr lang="en-US" dirty="0" smtClean="0"/>
              <a:t>Aldosterone </a:t>
            </a:r>
          </a:p>
          <a:p>
            <a:r>
              <a:rPr lang="en-US" dirty="0" smtClean="0"/>
              <a:t>Acid base balance </a:t>
            </a:r>
            <a:endParaRPr lang="en-US" dirty="0"/>
          </a:p>
          <a:p>
            <a:r>
              <a:rPr lang="en-US" b="1" dirty="0" smtClean="0">
                <a:solidFill>
                  <a:schemeClr val="dk1"/>
                </a:solidFill>
              </a:rPr>
              <a:t>RAAS </a:t>
            </a:r>
            <a:r>
              <a:rPr lang="en-US" dirty="0" smtClean="0">
                <a:solidFill>
                  <a:schemeClr val="dk1"/>
                </a:solidFill>
              </a:rPr>
              <a:t>will reabsorb Na+ and excrete K+ </a:t>
            </a:r>
          </a:p>
          <a:p>
            <a:pPr marL="173038" lvl="1"/>
            <a:r>
              <a:rPr lang="en-IN" b="1" dirty="0">
                <a:solidFill>
                  <a:schemeClr val="tx2"/>
                </a:solidFill>
              </a:rPr>
              <a:t>Renin–Angiotensin–Aldosterone system (RAAS)</a:t>
            </a:r>
            <a:endParaRPr lang="en-IN" dirty="0">
              <a:solidFill>
                <a:schemeClr val="tx2"/>
              </a:solidFill>
            </a:endParaRPr>
          </a:p>
          <a:p>
            <a:pPr marL="173038" lvl="1"/>
            <a:r>
              <a:rPr lang="en-US" dirty="0">
                <a:solidFill>
                  <a:schemeClr val="tx1">
                    <a:lumMod val="75000"/>
                    <a:lumOff val="25000"/>
                  </a:schemeClr>
                </a:solidFill>
              </a:rPr>
              <a:t>Increase of </a:t>
            </a:r>
            <a:r>
              <a:rPr lang="en-IN" dirty="0">
                <a:solidFill>
                  <a:schemeClr val="tx1">
                    <a:lumMod val="75000"/>
                    <a:lumOff val="25000"/>
                  </a:schemeClr>
                </a:solidFill>
              </a:rPr>
              <a:t>RAAS cause </a:t>
            </a:r>
            <a:r>
              <a:rPr lang="en-IN" b="1" dirty="0">
                <a:solidFill>
                  <a:srgbClr val="FF0000"/>
                </a:solidFill>
              </a:rPr>
              <a:t>hypertension</a:t>
            </a:r>
            <a:r>
              <a:rPr lang="en-IN" dirty="0">
                <a:solidFill>
                  <a:schemeClr val="tx1">
                    <a:lumMod val="75000"/>
                    <a:lumOff val="25000"/>
                  </a:schemeClr>
                </a:solidFill>
              </a:rPr>
              <a:t>.</a:t>
            </a:r>
          </a:p>
          <a:p>
            <a:pPr marL="173038" lvl="1"/>
            <a:r>
              <a:rPr lang="en-IN" dirty="0">
                <a:solidFill>
                  <a:schemeClr val="tx1">
                    <a:lumMod val="75000"/>
                    <a:lumOff val="25000"/>
                  </a:schemeClr>
                </a:solidFill>
              </a:rPr>
              <a:t>RAAS is also responsible for </a:t>
            </a:r>
            <a:r>
              <a:rPr lang="en-IN" b="1" dirty="0">
                <a:solidFill>
                  <a:srgbClr val="FF0000"/>
                </a:solidFill>
              </a:rPr>
              <a:t>fluid retention </a:t>
            </a:r>
            <a:r>
              <a:rPr lang="en-IN" b="1" dirty="0"/>
              <a:t>and</a:t>
            </a:r>
            <a:r>
              <a:rPr lang="en-IN" b="1" dirty="0">
                <a:solidFill>
                  <a:srgbClr val="FF0000"/>
                </a:solidFill>
              </a:rPr>
              <a:t> EDEMA </a:t>
            </a:r>
            <a:r>
              <a:rPr lang="en-IN" dirty="0">
                <a:solidFill>
                  <a:schemeClr val="tx1">
                    <a:lumMod val="75000"/>
                    <a:lumOff val="25000"/>
                  </a:schemeClr>
                </a:solidFill>
              </a:rPr>
              <a:t>occurring in </a:t>
            </a:r>
            <a:r>
              <a:rPr lang="en-IN" dirty="0">
                <a:solidFill>
                  <a:srgbClr val="FF0000"/>
                </a:solidFill>
              </a:rPr>
              <a:t>congestive </a:t>
            </a:r>
            <a:r>
              <a:rPr lang="en-IN" b="1" dirty="0">
                <a:solidFill>
                  <a:srgbClr val="FF0000"/>
                </a:solidFill>
              </a:rPr>
              <a:t>heart failure</a:t>
            </a:r>
            <a:r>
              <a:rPr lang="en-IN" dirty="0">
                <a:solidFill>
                  <a:schemeClr val="tx1">
                    <a:lumMod val="75000"/>
                    <a:lumOff val="25000"/>
                  </a:schemeClr>
                </a:solidFill>
              </a:rPr>
              <a:t>.  </a:t>
            </a:r>
          </a:p>
          <a:p>
            <a:pPr marL="173038" lvl="1"/>
            <a:r>
              <a:rPr lang="en-IN" dirty="0">
                <a:solidFill>
                  <a:schemeClr val="tx1">
                    <a:lumMod val="75000"/>
                    <a:lumOff val="25000"/>
                  </a:schemeClr>
                </a:solidFill>
              </a:rPr>
              <a:t>Angiotensin Converting Enzyme inhibitor – ACE inhibitor drugs are used for </a:t>
            </a:r>
            <a:r>
              <a:rPr lang="en-IN" b="1" dirty="0">
                <a:solidFill>
                  <a:srgbClr val="FF0000"/>
                </a:solidFill>
              </a:rPr>
              <a:t>hypertension</a:t>
            </a:r>
            <a:r>
              <a:rPr lang="en-IN" dirty="0">
                <a:solidFill>
                  <a:schemeClr val="tx1">
                    <a:lumMod val="75000"/>
                    <a:lumOff val="25000"/>
                  </a:schemeClr>
                </a:solidFill>
              </a:rPr>
              <a:t> and </a:t>
            </a:r>
            <a:r>
              <a:rPr lang="en-IN" b="1" dirty="0">
                <a:solidFill>
                  <a:srgbClr val="FF0000"/>
                </a:solidFill>
              </a:rPr>
              <a:t>congestive heart </a:t>
            </a:r>
            <a:r>
              <a:rPr lang="en-IN" b="1" dirty="0" smtClean="0">
                <a:solidFill>
                  <a:srgbClr val="FF0000"/>
                </a:solidFill>
              </a:rPr>
              <a:t>failure</a:t>
            </a:r>
            <a:endParaRPr lang="en-US" dirty="0" smtClean="0">
              <a:solidFill>
                <a:schemeClr val="dk1"/>
              </a:solidFill>
            </a:endParaRPr>
          </a:p>
          <a:p>
            <a:r>
              <a:rPr lang="en-US" b="1" dirty="0">
                <a:solidFill>
                  <a:schemeClr val="dk1"/>
                </a:solidFill>
              </a:rPr>
              <a:t>diuretics </a:t>
            </a:r>
            <a:r>
              <a:rPr lang="en-US" dirty="0">
                <a:solidFill>
                  <a:schemeClr val="dk1"/>
                </a:solidFill>
              </a:rPr>
              <a:t>will </a:t>
            </a:r>
            <a:r>
              <a:rPr lang="en-US" dirty="0" smtClean="0">
                <a:solidFill>
                  <a:schemeClr val="dk1"/>
                </a:solidFill>
              </a:rPr>
              <a:t>block the Na+\K+ pump</a:t>
            </a:r>
          </a:p>
          <a:p>
            <a:r>
              <a:rPr lang="en-US" b="1" dirty="0">
                <a:solidFill>
                  <a:srgbClr val="00B050"/>
                </a:solidFill>
              </a:rPr>
              <a:t>P</a:t>
            </a:r>
            <a:r>
              <a:rPr lang="en-US" b="1" dirty="0" smtClean="0">
                <a:solidFill>
                  <a:srgbClr val="00B050"/>
                </a:solidFill>
              </a:rPr>
              <a:t>AH</a:t>
            </a:r>
            <a:r>
              <a:rPr lang="en-US" b="1" dirty="0" smtClean="0">
                <a:solidFill>
                  <a:schemeClr val="dk1"/>
                </a:solidFill>
              </a:rPr>
              <a:t> </a:t>
            </a:r>
            <a:r>
              <a:rPr lang="en-US" dirty="0" smtClean="0">
                <a:solidFill>
                  <a:schemeClr val="dk1"/>
                </a:solidFill>
              </a:rPr>
              <a:t>is used to diagnose renal blood flow , cus it’s not reabsorbed</a:t>
            </a:r>
          </a:p>
          <a:p>
            <a:r>
              <a:rPr lang="en-US" b="1" dirty="0" smtClean="0">
                <a:solidFill>
                  <a:schemeClr val="dk1"/>
                </a:solidFill>
              </a:rPr>
              <a:t>NSAID + Aspirin </a:t>
            </a:r>
            <a:r>
              <a:rPr lang="en-US" dirty="0" smtClean="0">
                <a:solidFill>
                  <a:schemeClr val="dk1"/>
                </a:solidFill>
              </a:rPr>
              <a:t>cause tubular damage, will cause in large dose acute renal failure </a:t>
            </a:r>
            <a:endParaRPr lang="en-US" dirty="0">
              <a:solidFill>
                <a:schemeClr val="dk1"/>
              </a:solidFill>
            </a:endParaRPr>
          </a:p>
        </p:txBody>
      </p:sp>
    </p:spTree>
    <p:extLst>
      <p:ext uri="{BB962C8B-B14F-4D97-AF65-F5344CB8AC3E}">
        <p14:creationId xmlns:p14="http://schemas.microsoft.com/office/powerpoint/2010/main" val="118094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Tutorial</a:t>
            </a:r>
            <a:endParaRPr lang="en-US" dirty="0"/>
          </a:p>
        </p:txBody>
      </p:sp>
      <p:sp>
        <p:nvSpPr>
          <p:cNvPr id="5" name="Subtitle 4"/>
          <p:cNvSpPr>
            <a:spLocks noGrp="1"/>
          </p:cNvSpPr>
          <p:nvPr>
            <p:ph type="subTitle" idx="1"/>
          </p:nvPr>
        </p:nvSpPr>
        <p:spPr/>
        <p:txBody>
          <a:bodyPr/>
          <a:lstStyle/>
          <a:p>
            <a:r>
              <a:rPr lang="en-US" dirty="0" smtClean="0"/>
              <a:t>For all the 5 </a:t>
            </a:r>
            <a:r>
              <a:rPr lang="en-US" dirty="0" err="1" smtClean="0"/>
              <a:t>lecs</a:t>
            </a:r>
            <a:r>
              <a:rPr lang="en-US" dirty="0" smtClean="0"/>
              <a:t> </a:t>
            </a:r>
            <a:endParaRPr lang="en-US" dirty="0"/>
          </a:p>
        </p:txBody>
      </p:sp>
    </p:spTree>
    <p:extLst>
      <p:ext uri="{BB962C8B-B14F-4D97-AF65-F5344CB8AC3E}">
        <p14:creationId xmlns:p14="http://schemas.microsoft.com/office/powerpoint/2010/main" val="5856405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Lec1 </a:t>
            </a:r>
            <a:endParaRPr lang="en-US" dirty="0"/>
          </a:p>
        </p:txBody>
      </p:sp>
      <p:sp>
        <p:nvSpPr>
          <p:cNvPr id="3" name="Content Placeholder 2"/>
          <p:cNvSpPr>
            <a:spLocks noGrp="1"/>
          </p:cNvSpPr>
          <p:nvPr>
            <p:ph idx="1"/>
          </p:nvPr>
        </p:nvSpPr>
        <p:spPr>
          <a:xfrm>
            <a:off x="272955" y="1187356"/>
            <a:ext cx="8413845" cy="5670644"/>
          </a:xfrm>
        </p:spPr>
        <p:txBody>
          <a:bodyPr>
            <a:normAutofit/>
          </a:bodyPr>
          <a:lstStyle/>
          <a:p>
            <a:pPr marL="0" indent="0">
              <a:buNone/>
            </a:pPr>
            <a:r>
              <a:rPr lang="en-US" b="1" dirty="0" smtClean="0">
                <a:solidFill>
                  <a:srgbClr val="002060"/>
                </a:solidFill>
                <a:latin typeface="+mj-lt"/>
              </a:rPr>
              <a:t>1-Biosynthesis/Metabolism FUNCTIONS </a:t>
            </a:r>
            <a:r>
              <a:rPr lang="en-US" b="1" dirty="0">
                <a:solidFill>
                  <a:srgbClr val="002060"/>
                </a:solidFill>
                <a:latin typeface="+mj-lt"/>
              </a:rPr>
              <a:t>OF </a:t>
            </a:r>
            <a:r>
              <a:rPr lang="en-US" b="1" dirty="0" smtClean="0">
                <a:solidFill>
                  <a:srgbClr val="002060"/>
                </a:solidFill>
                <a:latin typeface="+mj-lt"/>
              </a:rPr>
              <a:t>KIDNEYS?</a:t>
            </a:r>
          </a:p>
          <a:p>
            <a:pPr lvl="1"/>
            <a:r>
              <a:rPr lang="en-US" dirty="0" smtClean="0">
                <a:latin typeface="+mj-lt"/>
              </a:rPr>
              <a:t>Renin secretion </a:t>
            </a:r>
            <a:endParaRPr lang="en-US" dirty="0">
              <a:latin typeface="+mj-lt"/>
            </a:endParaRPr>
          </a:p>
          <a:p>
            <a:pPr lvl="1"/>
            <a:r>
              <a:rPr lang="en-US" dirty="0">
                <a:latin typeface="+mj-lt"/>
              </a:rPr>
              <a:t> Erythropoietin</a:t>
            </a:r>
          </a:p>
          <a:p>
            <a:pPr lvl="1"/>
            <a:r>
              <a:rPr lang="en-US" dirty="0">
                <a:latin typeface="+mj-lt"/>
              </a:rPr>
              <a:t> </a:t>
            </a:r>
            <a:r>
              <a:rPr lang="en-US" dirty="0" smtClean="0">
                <a:latin typeface="+mj-lt"/>
              </a:rPr>
              <a:t>Activation of Vitamin D&gt;</a:t>
            </a:r>
            <a:r>
              <a:rPr lang="en-US" dirty="0">
                <a:latin typeface="+mj-lt"/>
              </a:rPr>
              <a:t> </a:t>
            </a:r>
            <a:r>
              <a:rPr lang="en-US" dirty="0" smtClean="0">
                <a:latin typeface="+mj-lt"/>
              </a:rPr>
              <a:t>Calcitriol </a:t>
            </a:r>
            <a:r>
              <a:rPr lang="en-US" dirty="0">
                <a:latin typeface="+mj-lt"/>
              </a:rPr>
              <a:t>(1,25 </a:t>
            </a:r>
            <a:r>
              <a:rPr lang="en-US" dirty="0" smtClean="0">
                <a:latin typeface="+mj-lt"/>
              </a:rPr>
              <a:t>DHCC)</a:t>
            </a:r>
          </a:p>
          <a:p>
            <a:pPr lvl="1"/>
            <a:r>
              <a:rPr lang="en-US" dirty="0" smtClean="0">
                <a:latin typeface="+mj-lt"/>
              </a:rPr>
              <a:t>Other </a:t>
            </a:r>
            <a:r>
              <a:rPr lang="en-US" dirty="0">
                <a:latin typeface="+mj-lt"/>
              </a:rPr>
              <a:t>substances: </a:t>
            </a:r>
          </a:p>
          <a:p>
            <a:pPr lvl="2"/>
            <a:r>
              <a:rPr lang="en-US" dirty="0">
                <a:latin typeface="+mj-lt"/>
              </a:rPr>
              <a:t>Prostaglandin,</a:t>
            </a:r>
          </a:p>
          <a:p>
            <a:pPr lvl="2"/>
            <a:r>
              <a:rPr lang="en-US" dirty="0" smtClean="0">
                <a:latin typeface="+mj-lt"/>
              </a:rPr>
              <a:t>Adenosine… </a:t>
            </a:r>
            <a:r>
              <a:rPr lang="en-US" dirty="0" err="1" smtClean="0">
                <a:latin typeface="+mj-lt"/>
              </a:rPr>
              <a:t>etc</a:t>
            </a:r>
            <a:r>
              <a:rPr lang="en-US" dirty="0" smtClean="0">
                <a:latin typeface="+mj-lt"/>
              </a:rPr>
              <a:t> .. </a:t>
            </a:r>
          </a:p>
          <a:p>
            <a:pPr lvl="2"/>
            <a:endParaRPr lang="en-US" dirty="0" smtClean="0">
              <a:latin typeface="+mj-lt"/>
            </a:endParaRPr>
          </a:p>
          <a:p>
            <a:pPr marL="914400" lvl="2" indent="0">
              <a:buNone/>
            </a:pPr>
            <a:r>
              <a:rPr lang="en-US" dirty="0" smtClean="0">
                <a:latin typeface="+mj-lt"/>
              </a:rPr>
              <a:t>But the 1</a:t>
            </a:r>
            <a:r>
              <a:rPr lang="en-US" baseline="30000" dirty="0" smtClean="0">
                <a:latin typeface="+mj-lt"/>
              </a:rPr>
              <a:t>st</a:t>
            </a:r>
            <a:r>
              <a:rPr lang="en-US" dirty="0" smtClean="0">
                <a:latin typeface="+mj-lt"/>
              </a:rPr>
              <a:t> 3 are most important </a:t>
            </a:r>
            <a:endParaRPr lang="en-US" dirty="0">
              <a:latin typeface="+mj-lt"/>
            </a:endParaRPr>
          </a:p>
        </p:txBody>
      </p:sp>
    </p:spTree>
    <p:extLst>
      <p:ext uri="{BB962C8B-B14F-4D97-AF65-F5344CB8AC3E}">
        <p14:creationId xmlns:p14="http://schemas.microsoft.com/office/powerpoint/2010/main" val="18397050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5660"/>
            <a:ext cx="8229600" cy="5880503"/>
          </a:xfrm>
        </p:spPr>
        <p:txBody>
          <a:bodyPr>
            <a:normAutofit/>
          </a:bodyPr>
          <a:lstStyle/>
          <a:p>
            <a:pPr marL="0" indent="0" algn="just">
              <a:buNone/>
            </a:pPr>
            <a:r>
              <a:rPr lang="en-US" b="1" dirty="0" smtClean="0">
                <a:solidFill>
                  <a:srgbClr val="002060"/>
                </a:solidFill>
              </a:rPr>
              <a:t>2-Homeostatic function of kidney ?</a:t>
            </a:r>
            <a:endParaRPr lang="en-US" dirty="0" smtClean="0">
              <a:solidFill>
                <a:srgbClr val="002060"/>
              </a:solidFill>
            </a:endParaRPr>
          </a:p>
          <a:p>
            <a:pPr lvl="1" algn="just"/>
            <a:r>
              <a:rPr lang="en-US" b="1" dirty="0" smtClean="0">
                <a:solidFill>
                  <a:srgbClr val="FF0000"/>
                </a:solidFill>
              </a:rPr>
              <a:t>acid-base </a:t>
            </a:r>
            <a:r>
              <a:rPr lang="en-US" b="1" dirty="0">
                <a:solidFill>
                  <a:srgbClr val="FF0000"/>
                </a:solidFill>
              </a:rPr>
              <a:t>balance </a:t>
            </a:r>
            <a:endParaRPr lang="en-US" b="1" dirty="0" smtClean="0">
              <a:solidFill>
                <a:srgbClr val="FF0000"/>
              </a:solidFill>
            </a:endParaRPr>
          </a:p>
          <a:p>
            <a:pPr lvl="1" algn="just"/>
            <a:r>
              <a:rPr lang="en-US" dirty="0" smtClean="0"/>
              <a:t>Osmolality and </a:t>
            </a:r>
            <a:r>
              <a:rPr lang="en-US" dirty="0"/>
              <a:t>volume</a:t>
            </a:r>
            <a:r>
              <a:rPr lang="en-US" dirty="0" smtClean="0"/>
              <a:t> </a:t>
            </a:r>
            <a:r>
              <a:rPr lang="en-US" dirty="0"/>
              <a:t>of </a:t>
            </a:r>
            <a:r>
              <a:rPr lang="en-US" dirty="0" smtClean="0"/>
              <a:t>ECF</a:t>
            </a:r>
          </a:p>
          <a:p>
            <a:pPr lvl="1" algn="just"/>
            <a:r>
              <a:rPr lang="en-US" dirty="0"/>
              <a:t>blood pressure.</a:t>
            </a:r>
          </a:p>
          <a:p>
            <a:pPr lvl="1" algn="just"/>
            <a:r>
              <a:rPr lang="en-US" dirty="0" smtClean="0"/>
              <a:t>water </a:t>
            </a:r>
            <a:r>
              <a:rPr lang="en-US" dirty="0"/>
              <a:t>and electrolyte balances</a:t>
            </a:r>
            <a:r>
              <a:rPr lang="en-US" dirty="0" smtClean="0"/>
              <a:t>.</a:t>
            </a:r>
          </a:p>
          <a:p>
            <a:pPr lvl="1" algn="just"/>
            <a:r>
              <a:rPr lang="en-US" dirty="0" smtClean="0"/>
              <a:t>P</a:t>
            </a:r>
            <a:r>
              <a:rPr lang="en-US" dirty="0"/>
              <a:t>lasma ions concentration</a:t>
            </a:r>
            <a:r>
              <a:rPr lang="en-US" dirty="0" smtClean="0"/>
              <a:t>.</a:t>
            </a:r>
          </a:p>
          <a:p>
            <a:pPr marL="0" indent="0" algn="just">
              <a:buNone/>
            </a:pPr>
            <a:r>
              <a:rPr lang="en-US" b="1" dirty="0" smtClean="0">
                <a:solidFill>
                  <a:srgbClr val="002060"/>
                </a:solidFill>
              </a:rPr>
              <a:t>3-Excretion function </a:t>
            </a:r>
            <a:r>
              <a:rPr lang="en-US" b="1" dirty="0">
                <a:solidFill>
                  <a:srgbClr val="002060"/>
                </a:solidFill>
              </a:rPr>
              <a:t>of kidney </a:t>
            </a:r>
            <a:r>
              <a:rPr lang="en-US" b="1" dirty="0" smtClean="0">
                <a:solidFill>
                  <a:srgbClr val="002060"/>
                </a:solidFill>
              </a:rPr>
              <a:t>?</a:t>
            </a:r>
            <a:endParaRPr lang="en-US" b="1" dirty="0">
              <a:solidFill>
                <a:srgbClr val="002060"/>
              </a:solidFill>
            </a:endParaRPr>
          </a:p>
          <a:p>
            <a:pPr lvl="1" algn="just"/>
            <a:r>
              <a:rPr lang="en-US" dirty="0"/>
              <a:t>metabolic end product, e.g. </a:t>
            </a:r>
            <a:r>
              <a:rPr lang="en-US" dirty="0" smtClean="0"/>
              <a:t>urea</a:t>
            </a:r>
            <a:endParaRPr lang="en-US" dirty="0"/>
          </a:p>
          <a:p>
            <a:pPr lvl="1" algn="just"/>
            <a:r>
              <a:rPr lang="en-US" dirty="0"/>
              <a:t>foreign substances, e.g. drugs, </a:t>
            </a:r>
            <a:r>
              <a:rPr lang="en-US" dirty="0" smtClean="0"/>
              <a:t>toxins</a:t>
            </a:r>
            <a:endParaRPr lang="en-US" dirty="0"/>
          </a:p>
        </p:txBody>
      </p:sp>
    </p:spTree>
    <p:extLst>
      <p:ext uri="{BB962C8B-B14F-4D97-AF65-F5344CB8AC3E}">
        <p14:creationId xmlns:p14="http://schemas.microsoft.com/office/powerpoint/2010/main" val="416575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08365"/>
            <a:ext cx="8229600" cy="1143000"/>
          </a:xfrm>
        </p:spPr>
        <p:txBody>
          <a:bodyPr/>
          <a:lstStyle/>
          <a:p>
            <a:r>
              <a:rPr lang="en-US" dirty="0" smtClean="0"/>
              <a:t>LEC 1</a:t>
            </a:r>
            <a:endParaRPr lang="en-US" dirty="0"/>
          </a:p>
        </p:txBody>
      </p:sp>
    </p:spTree>
    <p:extLst>
      <p:ext uri="{BB962C8B-B14F-4D97-AF65-F5344CB8AC3E}">
        <p14:creationId xmlns:p14="http://schemas.microsoft.com/office/powerpoint/2010/main" val="37168588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97467"/>
            <a:ext cx="8229600" cy="516932"/>
          </a:xfrm>
        </p:spPr>
        <p:txBody>
          <a:bodyPr>
            <a:normAutofit fontScale="90000"/>
          </a:bodyPr>
          <a:lstStyle/>
          <a:p>
            <a:r>
              <a:rPr lang="en-US" dirty="0">
                <a:solidFill>
                  <a:srgbClr val="002060"/>
                </a:solidFill>
              </a:rPr>
              <a:t>Parts of Nephron?</a:t>
            </a:r>
            <a:br>
              <a:rPr lang="en-US" dirty="0">
                <a:solidFill>
                  <a:srgbClr val="002060"/>
                </a:solidFill>
              </a:rPr>
            </a:br>
            <a:endParaRPr lang="en-US" dirty="0">
              <a:solidFill>
                <a:srgbClr val="002060"/>
              </a:solidFill>
            </a:endParaRPr>
          </a:p>
        </p:txBody>
      </p:sp>
      <p:sp>
        <p:nvSpPr>
          <p:cNvPr id="3" name="Content Placeholder 2"/>
          <p:cNvSpPr>
            <a:spLocks noGrp="1"/>
          </p:cNvSpPr>
          <p:nvPr>
            <p:ph idx="1"/>
          </p:nvPr>
        </p:nvSpPr>
        <p:spPr>
          <a:xfrm>
            <a:off x="293426" y="533104"/>
            <a:ext cx="8736273" cy="4525963"/>
          </a:xfrm>
        </p:spPr>
        <p:txBody>
          <a:bodyPr>
            <a:normAutofit/>
          </a:bodyPr>
          <a:lstStyle/>
          <a:p>
            <a:pPr marL="0" indent="0">
              <a:buNone/>
            </a:pPr>
            <a:r>
              <a:rPr lang="en-US" sz="2800" b="1" dirty="0" smtClean="0">
                <a:solidFill>
                  <a:srgbClr val="002060"/>
                </a:solidFill>
              </a:rPr>
              <a:t>4-What </a:t>
            </a:r>
            <a:r>
              <a:rPr lang="en-US" sz="2800" b="1" dirty="0">
                <a:solidFill>
                  <a:srgbClr val="002060"/>
                </a:solidFill>
              </a:rPr>
              <a:t>is peritubular </a:t>
            </a:r>
            <a:r>
              <a:rPr lang="en-US" sz="2800" b="1" dirty="0" smtClean="0">
                <a:solidFill>
                  <a:srgbClr val="002060"/>
                </a:solidFill>
              </a:rPr>
              <a:t>capillaries?</a:t>
            </a:r>
          </a:p>
          <a:p>
            <a:pPr marL="0" indent="0">
              <a:buNone/>
            </a:pPr>
            <a:r>
              <a:rPr lang="en-US" sz="2800" dirty="0" smtClean="0"/>
              <a:t>	Around the tubules and its function is to reabsorb 	substances from tubules </a:t>
            </a:r>
            <a:endParaRPr lang="en-US" sz="2800" dirty="0"/>
          </a:p>
          <a:p>
            <a:pPr marL="0" indent="0">
              <a:buNone/>
            </a:pPr>
            <a:r>
              <a:rPr lang="en-US" sz="2800" b="1" dirty="0" smtClean="0">
                <a:solidFill>
                  <a:srgbClr val="002060"/>
                </a:solidFill>
              </a:rPr>
              <a:t>5-What </a:t>
            </a:r>
            <a:r>
              <a:rPr lang="en-US" sz="2800" b="1" dirty="0">
                <a:solidFill>
                  <a:srgbClr val="002060"/>
                </a:solidFill>
              </a:rPr>
              <a:t>is vasa recta </a:t>
            </a:r>
            <a:r>
              <a:rPr lang="en-US" sz="2800" b="1" dirty="0" smtClean="0">
                <a:solidFill>
                  <a:srgbClr val="002060"/>
                </a:solidFill>
              </a:rPr>
              <a:t>?</a:t>
            </a:r>
          </a:p>
          <a:p>
            <a:pPr marL="0" indent="0">
              <a:buNone/>
            </a:pPr>
            <a:r>
              <a:rPr lang="en-US" sz="2800" dirty="0" smtClean="0"/>
              <a:t>	straight </a:t>
            </a:r>
            <a:r>
              <a:rPr lang="en-US" sz="2800" dirty="0"/>
              <a:t>capillaries in the </a:t>
            </a:r>
            <a:r>
              <a:rPr lang="en-US" sz="2800" dirty="0" smtClean="0"/>
              <a:t>medulla</a:t>
            </a:r>
          </a:p>
          <a:p>
            <a:pPr marL="0" indent="0">
              <a:buNone/>
            </a:pPr>
            <a:endParaRPr lang="en-US" sz="2800" dirty="0" smtClean="0"/>
          </a:p>
          <a:p>
            <a:pPr marL="0" indent="0">
              <a:buNone/>
            </a:pPr>
            <a:r>
              <a:rPr lang="en-US" sz="2800" b="1" dirty="0" smtClean="0">
                <a:solidFill>
                  <a:srgbClr val="FF0000"/>
                </a:solidFill>
              </a:rPr>
              <a:t>6-Difference b\w cortical and juxta medullary nephrons ?</a:t>
            </a:r>
          </a:p>
          <a:p>
            <a:pPr marL="0" indent="0">
              <a:buNone/>
            </a:pPr>
            <a:endParaRPr lang="en-US" sz="2800" dirty="0" smtClean="0"/>
          </a:p>
          <a:p>
            <a:pPr marL="0" indent="0">
              <a:buNone/>
            </a:pPr>
            <a:endParaRPr lang="en-US" sz="2800" dirty="0"/>
          </a:p>
          <a:p>
            <a:pPr marL="0" indent="0">
              <a:buNone/>
            </a:pPr>
            <a:endParaRPr lang="en-US" sz="2800" dirty="0"/>
          </a:p>
        </p:txBody>
      </p:sp>
      <p:pic>
        <p:nvPicPr>
          <p:cNvPr id="4" name="table"/>
          <p:cNvPicPr>
            <a:picLocks noChangeAspect="1"/>
          </p:cNvPicPr>
          <p:nvPr/>
        </p:nvPicPr>
        <p:blipFill>
          <a:blip r:embed="rId2"/>
          <a:stretch>
            <a:fillRect/>
          </a:stretch>
        </p:blipFill>
        <p:spPr>
          <a:xfrm>
            <a:off x="203862" y="4077592"/>
            <a:ext cx="8915400" cy="2426973"/>
          </a:xfrm>
          <a:prstGeom prst="rect">
            <a:avLst/>
          </a:prstGeom>
        </p:spPr>
      </p:pic>
    </p:spTree>
    <p:extLst>
      <p:ext uri="{BB962C8B-B14F-4D97-AF65-F5344CB8AC3E}">
        <p14:creationId xmlns:p14="http://schemas.microsoft.com/office/powerpoint/2010/main" val="33548483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8363" y="85549"/>
            <a:ext cx="8734567" cy="6915751"/>
          </a:xfrm>
        </p:spPr>
        <p:txBody>
          <a:bodyPr>
            <a:noAutofit/>
          </a:bodyPr>
          <a:lstStyle/>
          <a:p>
            <a:pPr marL="0" indent="0" algn="just">
              <a:buNone/>
            </a:pPr>
            <a:r>
              <a:rPr lang="en-US" sz="2000" b="1" dirty="0" smtClean="0">
                <a:solidFill>
                  <a:srgbClr val="002060"/>
                </a:solidFill>
              </a:rPr>
              <a:t>7-What </a:t>
            </a:r>
            <a:r>
              <a:rPr lang="en-US" sz="2000" b="1" dirty="0">
                <a:solidFill>
                  <a:srgbClr val="002060"/>
                </a:solidFill>
              </a:rPr>
              <a:t>are the layers of Glomerulus</a:t>
            </a:r>
            <a:r>
              <a:rPr lang="en-US" sz="2000" b="1" dirty="0" smtClean="0">
                <a:solidFill>
                  <a:srgbClr val="002060"/>
                </a:solidFill>
              </a:rPr>
              <a:t>?</a:t>
            </a:r>
            <a:endParaRPr lang="en-US" sz="2000" b="1" dirty="0">
              <a:solidFill>
                <a:srgbClr val="002060"/>
              </a:solidFill>
            </a:endParaRPr>
          </a:p>
          <a:p>
            <a:pPr marL="1028700" lvl="1" indent="-571500" algn="just">
              <a:buFont typeface="+mj-lt"/>
              <a:buAutoNum type="arabicPeriod"/>
            </a:pPr>
            <a:r>
              <a:rPr lang="en-US" sz="2000" dirty="0"/>
              <a:t>Capillary Endothelium</a:t>
            </a:r>
          </a:p>
          <a:p>
            <a:pPr marL="1028700" lvl="1" indent="-571500" algn="just">
              <a:buFont typeface="+mj-lt"/>
              <a:buAutoNum type="arabicPeriod"/>
            </a:pPr>
            <a:r>
              <a:rPr lang="en-US" sz="2000" dirty="0"/>
              <a:t>Basement Membrane</a:t>
            </a:r>
          </a:p>
          <a:p>
            <a:pPr marL="1028700" lvl="1" indent="-571500" algn="just">
              <a:buFont typeface="+mj-lt"/>
              <a:buAutoNum type="arabicPeriod"/>
            </a:pPr>
            <a:r>
              <a:rPr lang="en-US" sz="2000" dirty="0" smtClean="0"/>
              <a:t>Podocytes (Epithelium)</a:t>
            </a:r>
          </a:p>
          <a:p>
            <a:pPr marL="57150" indent="0" algn="just">
              <a:buNone/>
            </a:pPr>
            <a:r>
              <a:rPr lang="en-US" sz="2000" b="1" dirty="0" smtClean="0">
                <a:solidFill>
                  <a:srgbClr val="FF0000"/>
                </a:solidFill>
              </a:rPr>
              <a:t>8-What </a:t>
            </a:r>
            <a:r>
              <a:rPr lang="en-US" sz="2000" b="1" dirty="0">
                <a:solidFill>
                  <a:srgbClr val="FF0000"/>
                </a:solidFill>
              </a:rPr>
              <a:t>are the layers of </a:t>
            </a:r>
            <a:r>
              <a:rPr lang="en-US" sz="2000" b="1" dirty="0" err="1">
                <a:solidFill>
                  <a:srgbClr val="FF0000"/>
                </a:solidFill>
              </a:rPr>
              <a:t>Bowmans</a:t>
            </a:r>
            <a:r>
              <a:rPr lang="en-US" sz="2000" b="1" dirty="0">
                <a:solidFill>
                  <a:srgbClr val="FF0000"/>
                </a:solidFill>
              </a:rPr>
              <a:t> </a:t>
            </a:r>
            <a:r>
              <a:rPr lang="en-US" sz="2000" b="1" dirty="0" smtClean="0">
                <a:solidFill>
                  <a:srgbClr val="FF0000"/>
                </a:solidFill>
              </a:rPr>
              <a:t>Capsule?</a:t>
            </a:r>
            <a:endParaRPr lang="en-US" sz="2000" b="1" dirty="0" smtClean="0"/>
          </a:p>
          <a:p>
            <a:pPr lvl="1"/>
            <a:r>
              <a:rPr lang="en-US" sz="2000" b="1" dirty="0">
                <a:solidFill>
                  <a:schemeClr val="tx1">
                    <a:lumMod val="75000"/>
                    <a:lumOff val="25000"/>
                  </a:schemeClr>
                </a:solidFill>
              </a:rPr>
              <a:t>Visceral </a:t>
            </a:r>
            <a:r>
              <a:rPr lang="en-US" sz="2000" b="1" dirty="0" smtClean="0">
                <a:solidFill>
                  <a:schemeClr val="tx1">
                    <a:lumMod val="75000"/>
                    <a:lumOff val="25000"/>
                  </a:schemeClr>
                </a:solidFill>
              </a:rPr>
              <a:t>&gt;</a:t>
            </a:r>
            <a:r>
              <a:rPr lang="en-US" sz="2000" dirty="0"/>
              <a:t> Podocytes </a:t>
            </a:r>
            <a:r>
              <a:rPr lang="en-US" sz="2000" dirty="0" smtClean="0"/>
              <a:t>( which is the last layer of</a:t>
            </a:r>
            <a:r>
              <a:rPr lang="en-US" sz="2000" dirty="0"/>
              <a:t> </a:t>
            </a:r>
            <a:r>
              <a:rPr lang="en-US" sz="2000" dirty="0" smtClean="0"/>
              <a:t>Glomerulus)</a:t>
            </a:r>
            <a:endParaRPr lang="en-US" sz="2000" b="1" dirty="0">
              <a:solidFill>
                <a:schemeClr val="tx1">
                  <a:lumMod val="75000"/>
                  <a:lumOff val="25000"/>
                </a:schemeClr>
              </a:solidFill>
            </a:endParaRPr>
          </a:p>
          <a:p>
            <a:pPr lvl="1"/>
            <a:r>
              <a:rPr lang="en-US" sz="2000" b="1" dirty="0" smtClean="0">
                <a:solidFill>
                  <a:schemeClr val="tx1">
                    <a:lumMod val="75000"/>
                    <a:lumOff val="25000"/>
                  </a:schemeClr>
                </a:solidFill>
              </a:rPr>
              <a:t>Parietal</a:t>
            </a:r>
            <a:endParaRPr lang="en-US" sz="2000" dirty="0" smtClean="0"/>
          </a:p>
          <a:p>
            <a:pPr marL="0" indent="-400050">
              <a:buNone/>
            </a:pPr>
            <a:r>
              <a:rPr lang="en-US" sz="2000" b="1" dirty="0" smtClean="0">
                <a:solidFill>
                  <a:srgbClr val="002060"/>
                </a:solidFill>
              </a:rPr>
              <a:t>9-What is the specialty\feature of </a:t>
            </a:r>
            <a:r>
              <a:rPr lang="en-US" sz="2000" b="1" dirty="0">
                <a:solidFill>
                  <a:srgbClr val="002060"/>
                </a:solidFill>
              </a:rPr>
              <a:t>Capillary </a:t>
            </a:r>
            <a:r>
              <a:rPr lang="en-US" sz="2000" b="1" dirty="0" smtClean="0">
                <a:solidFill>
                  <a:srgbClr val="002060"/>
                </a:solidFill>
              </a:rPr>
              <a:t>Endothelium?</a:t>
            </a:r>
          </a:p>
          <a:p>
            <a:pPr marL="0" lvl="1" indent="0">
              <a:buNone/>
            </a:pPr>
            <a:r>
              <a:rPr lang="en-US" sz="2000" dirty="0" smtClean="0"/>
              <a:t>	Fenestrations =pores</a:t>
            </a:r>
            <a:endParaRPr lang="en-US" sz="2000" b="1" u="sng" dirty="0"/>
          </a:p>
          <a:p>
            <a:pPr marL="0" indent="-400050">
              <a:buNone/>
            </a:pPr>
            <a:r>
              <a:rPr lang="en-US" sz="2000" b="1" dirty="0" smtClean="0">
                <a:solidFill>
                  <a:srgbClr val="002060"/>
                </a:solidFill>
              </a:rPr>
              <a:t>10-What </a:t>
            </a:r>
            <a:r>
              <a:rPr lang="en-US" sz="2000" b="1" dirty="0">
                <a:solidFill>
                  <a:srgbClr val="002060"/>
                </a:solidFill>
              </a:rPr>
              <a:t>is the </a:t>
            </a:r>
            <a:r>
              <a:rPr lang="en-US" sz="2000" b="1" dirty="0" smtClean="0">
                <a:solidFill>
                  <a:srgbClr val="002060"/>
                </a:solidFill>
              </a:rPr>
              <a:t>specialty\feature </a:t>
            </a:r>
            <a:r>
              <a:rPr lang="en-US" sz="2000" b="1" dirty="0">
                <a:solidFill>
                  <a:srgbClr val="002060"/>
                </a:solidFill>
              </a:rPr>
              <a:t>of Basement </a:t>
            </a:r>
            <a:r>
              <a:rPr lang="en-US" sz="2000" b="1" dirty="0" smtClean="0">
                <a:solidFill>
                  <a:srgbClr val="002060"/>
                </a:solidFill>
              </a:rPr>
              <a:t>Membrane?</a:t>
            </a:r>
          </a:p>
          <a:p>
            <a:pPr marL="0" lvl="1" indent="0">
              <a:buNone/>
            </a:pPr>
            <a:r>
              <a:rPr lang="en-US" sz="2000" dirty="0" smtClean="0"/>
              <a:t>	negatively charged </a:t>
            </a:r>
          </a:p>
          <a:p>
            <a:pPr marL="0" indent="-400050">
              <a:buNone/>
            </a:pPr>
            <a:r>
              <a:rPr lang="en-US" sz="2000" b="1" dirty="0" smtClean="0">
                <a:solidFill>
                  <a:srgbClr val="002060"/>
                </a:solidFill>
              </a:rPr>
              <a:t>11-What </a:t>
            </a:r>
            <a:r>
              <a:rPr lang="en-US" sz="2000" b="1" dirty="0">
                <a:solidFill>
                  <a:srgbClr val="002060"/>
                </a:solidFill>
              </a:rPr>
              <a:t>is the </a:t>
            </a:r>
            <a:r>
              <a:rPr lang="en-US" sz="2000" b="1" dirty="0" smtClean="0">
                <a:solidFill>
                  <a:srgbClr val="002060"/>
                </a:solidFill>
              </a:rPr>
              <a:t>specialty\feature </a:t>
            </a:r>
            <a:r>
              <a:rPr lang="en-US" sz="2000" b="1" dirty="0">
                <a:solidFill>
                  <a:srgbClr val="002060"/>
                </a:solidFill>
              </a:rPr>
              <a:t>of Podocytes </a:t>
            </a:r>
            <a:r>
              <a:rPr lang="en-US" sz="2000" b="1" dirty="0" smtClean="0">
                <a:solidFill>
                  <a:srgbClr val="002060"/>
                </a:solidFill>
              </a:rPr>
              <a:t>?</a:t>
            </a:r>
          </a:p>
          <a:p>
            <a:pPr marL="0" lvl="1" indent="0">
              <a:buNone/>
            </a:pPr>
            <a:r>
              <a:rPr lang="en-US" sz="2000" dirty="0" smtClean="0"/>
              <a:t>	foot-like </a:t>
            </a:r>
            <a:r>
              <a:rPr lang="en-US" sz="2000" dirty="0"/>
              <a:t>processes  </a:t>
            </a:r>
            <a:r>
              <a:rPr lang="en-US" sz="2000" dirty="0" smtClean="0"/>
              <a:t>which helps in interlocking with other cells (gaps) to have a  better surface area </a:t>
            </a:r>
          </a:p>
          <a:p>
            <a:pPr marL="0" indent="0" algn="just">
              <a:buNone/>
            </a:pPr>
            <a:r>
              <a:rPr lang="en-US" sz="2000" b="1" dirty="0" smtClean="0">
                <a:solidFill>
                  <a:srgbClr val="002060"/>
                </a:solidFill>
              </a:rPr>
              <a:t>12-What </a:t>
            </a:r>
            <a:r>
              <a:rPr lang="en-US" sz="2000" b="1" dirty="0">
                <a:solidFill>
                  <a:srgbClr val="002060"/>
                </a:solidFill>
              </a:rPr>
              <a:t>are the layers of Filtration Membrane</a:t>
            </a:r>
            <a:r>
              <a:rPr lang="en-US" sz="2000" b="1" dirty="0" smtClean="0">
                <a:solidFill>
                  <a:srgbClr val="002060"/>
                </a:solidFill>
              </a:rPr>
              <a:t>?</a:t>
            </a:r>
            <a:endParaRPr lang="en-US" sz="2000" b="1" dirty="0">
              <a:solidFill>
                <a:srgbClr val="002060"/>
              </a:solidFill>
            </a:endParaRPr>
          </a:p>
          <a:p>
            <a:pPr marL="1028700" lvl="1" indent="-571500" algn="just">
              <a:buFont typeface="+mj-lt"/>
              <a:buAutoNum type="arabicPeriod"/>
            </a:pPr>
            <a:r>
              <a:rPr lang="en-US" sz="2000" dirty="0" smtClean="0"/>
              <a:t>Endothelium</a:t>
            </a:r>
            <a:endParaRPr lang="en-US" sz="2000" dirty="0"/>
          </a:p>
          <a:p>
            <a:pPr marL="1028700" lvl="1" indent="-571500" algn="just">
              <a:buFont typeface="+mj-lt"/>
              <a:buAutoNum type="arabicPeriod"/>
            </a:pPr>
            <a:r>
              <a:rPr lang="en-US" sz="2000" dirty="0"/>
              <a:t>Basement Membrane</a:t>
            </a:r>
          </a:p>
          <a:p>
            <a:pPr marL="1028700" lvl="1" indent="-571500" algn="just">
              <a:buFont typeface="+mj-lt"/>
              <a:buAutoNum type="arabicPeriod"/>
            </a:pPr>
            <a:r>
              <a:rPr lang="en-US" sz="2000" dirty="0"/>
              <a:t>Podocytes </a:t>
            </a:r>
          </a:p>
          <a:p>
            <a:pPr marL="0" lvl="1" indent="0">
              <a:buNone/>
            </a:pPr>
            <a:endParaRPr lang="en-US" sz="2000" dirty="0"/>
          </a:p>
          <a:p>
            <a:pPr marL="0" lvl="1" indent="0">
              <a:buNone/>
            </a:pPr>
            <a:endParaRPr lang="en-US" sz="2000" dirty="0"/>
          </a:p>
          <a:p>
            <a:pPr marL="0" indent="0">
              <a:buNone/>
            </a:pPr>
            <a:endParaRPr lang="en-US" sz="2000" b="1" u="sng" dirty="0" smtClean="0"/>
          </a:p>
          <a:p>
            <a:pPr marL="0" indent="0">
              <a:buNone/>
            </a:pPr>
            <a:endParaRPr lang="en-US" sz="2000" b="1" u="sng" dirty="0"/>
          </a:p>
          <a:p>
            <a:pPr marL="0" indent="0">
              <a:buNone/>
            </a:pPr>
            <a:endParaRPr lang="en-US" sz="2000" b="1" u="sng" dirty="0" smtClean="0"/>
          </a:p>
        </p:txBody>
      </p:sp>
    </p:spTree>
    <p:extLst>
      <p:ext uri="{BB962C8B-B14F-4D97-AF65-F5344CB8AC3E}">
        <p14:creationId xmlns:p14="http://schemas.microsoft.com/office/powerpoint/2010/main" val="40493076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5660" y="286603"/>
            <a:ext cx="8441140" cy="6126163"/>
          </a:xfrm>
        </p:spPr>
        <p:txBody>
          <a:bodyPr>
            <a:normAutofit fontScale="77500" lnSpcReduction="20000"/>
          </a:bodyPr>
          <a:lstStyle/>
          <a:p>
            <a:pPr marL="0" indent="0">
              <a:buNone/>
            </a:pPr>
            <a:r>
              <a:rPr lang="en-US" b="1" dirty="0" smtClean="0">
                <a:solidFill>
                  <a:srgbClr val="002060"/>
                </a:solidFill>
              </a:rPr>
              <a:t>13-What is </a:t>
            </a:r>
            <a:r>
              <a:rPr lang="en-US" b="1" dirty="0">
                <a:solidFill>
                  <a:srgbClr val="002060"/>
                </a:solidFill>
              </a:rPr>
              <a:t>Juxtaglomerular </a:t>
            </a:r>
            <a:r>
              <a:rPr lang="en-US" b="1" dirty="0" smtClean="0">
                <a:solidFill>
                  <a:srgbClr val="002060"/>
                </a:solidFill>
              </a:rPr>
              <a:t>Apparatus\ or what is </a:t>
            </a:r>
            <a:r>
              <a:rPr lang="en-US" b="1" dirty="0">
                <a:solidFill>
                  <a:srgbClr val="002060"/>
                </a:solidFill>
              </a:rPr>
              <a:t>the purpose of </a:t>
            </a:r>
            <a:r>
              <a:rPr lang="en-US" b="1" dirty="0" smtClean="0">
                <a:solidFill>
                  <a:srgbClr val="002060"/>
                </a:solidFill>
              </a:rPr>
              <a:t>them?</a:t>
            </a:r>
          </a:p>
          <a:p>
            <a:pPr marL="0" indent="0">
              <a:buNone/>
            </a:pPr>
            <a:r>
              <a:rPr lang="en-US" dirty="0" smtClean="0"/>
              <a:t>		Regulatory center for nephron </a:t>
            </a:r>
          </a:p>
          <a:p>
            <a:pPr marL="0" indent="0">
              <a:buNone/>
            </a:pPr>
            <a:r>
              <a:rPr lang="en-US" b="1" dirty="0" smtClean="0">
                <a:solidFill>
                  <a:srgbClr val="002060"/>
                </a:solidFill>
              </a:rPr>
              <a:t>14-What are the Cells in JG</a:t>
            </a:r>
            <a:r>
              <a:rPr lang="en-US" b="1" dirty="0">
                <a:solidFill>
                  <a:srgbClr val="002060"/>
                </a:solidFill>
              </a:rPr>
              <a:t> Apparatus</a:t>
            </a:r>
            <a:r>
              <a:rPr lang="en-US" b="1" dirty="0" smtClean="0">
                <a:solidFill>
                  <a:srgbClr val="002060"/>
                </a:solidFill>
              </a:rPr>
              <a:t>? </a:t>
            </a:r>
          </a:p>
          <a:p>
            <a:pPr marL="457200" lvl="1" indent="0" algn="just">
              <a:buNone/>
            </a:pPr>
            <a:r>
              <a:rPr lang="en-US" b="1" dirty="0"/>
              <a:t>The Macula </a:t>
            </a:r>
            <a:r>
              <a:rPr lang="en-US" b="1" dirty="0" err="1"/>
              <a:t>Densa</a:t>
            </a:r>
            <a:endParaRPr lang="en-US" b="1" dirty="0"/>
          </a:p>
          <a:p>
            <a:pPr marL="914400" lvl="2" indent="0" algn="just">
              <a:buNone/>
            </a:pPr>
            <a:r>
              <a:rPr lang="en-US" b="1" dirty="0" smtClean="0">
                <a:solidFill>
                  <a:srgbClr val="002060"/>
                </a:solidFill>
              </a:rPr>
              <a:t>Where located?</a:t>
            </a:r>
            <a:r>
              <a:rPr lang="en-US" dirty="0" smtClean="0"/>
              <a:t> </a:t>
            </a:r>
            <a:r>
              <a:rPr lang="en-US" dirty="0"/>
              <a:t>DCT </a:t>
            </a:r>
            <a:endParaRPr lang="en-US" dirty="0" smtClean="0"/>
          </a:p>
          <a:p>
            <a:pPr marL="914400" lvl="2" indent="0" algn="just">
              <a:buNone/>
            </a:pPr>
            <a:r>
              <a:rPr lang="en-US" b="1" dirty="0" smtClean="0">
                <a:solidFill>
                  <a:srgbClr val="002060"/>
                </a:solidFill>
              </a:rPr>
              <a:t>What are they ? </a:t>
            </a:r>
            <a:r>
              <a:rPr lang="en-US" dirty="0" smtClean="0">
                <a:solidFill>
                  <a:schemeClr val="tx1">
                    <a:lumMod val="95000"/>
                    <a:lumOff val="5000"/>
                  </a:schemeClr>
                </a:solidFill>
              </a:rPr>
              <a:t>modified cells of DCT</a:t>
            </a:r>
          </a:p>
          <a:p>
            <a:pPr marL="914400" lvl="2" indent="0" algn="just">
              <a:buNone/>
            </a:pPr>
            <a:r>
              <a:rPr lang="en-US" b="1" dirty="0" smtClean="0">
                <a:solidFill>
                  <a:srgbClr val="002060"/>
                </a:solidFill>
              </a:rPr>
              <a:t>What is the function? </a:t>
            </a:r>
            <a:r>
              <a:rPr lang="en-US" dirty="0" smtClean="0"/>
              <a:t>Detect &amp; respond to changes in the sodium chloride levels in the distal tubule of the kidney.</a:t>
            </a:r>
          </a:p>
          <a:p>
            <a:pPr marL="457200" lvl="1" indent="0" algn="just">
              <a:buNone/>
            </a:pPr>
            <a:r>
              <a:rPr lang="en-US" b="1" dirty="0" smtClean="0"/>
              <a:t>Juxtaglomerular Cells: also called </a:t>
            </a:r>
            <a:r>
              <a:rPr lang="en-US" b="1" u="sng" dirty="0" smtClean="0"/>
              <a:t>granular cells </a:t>
            </a:r>
          </a:p>
          <a:p>
            <a:pPr marL="914400" lvl="2" indent="0" algn="just">
              <a:buNone/>
            </a:pPr>
            <a:r>
              <a:rPr lang="en-US" b="1" dirty="0" smtClean="0">
                <a:solidFill>
                  <a:srgbClr val="002060"/>
                </a:solidFill>
              </a:rPr>
              <a:t>Where present? </a:t>
            </a:r>
            <a:r>
              <a:rPr lang="en-US" dirty="0"/>
              <a:t>wall of </a:t>
            </a:r>
            <a:r>
              <a:rPr lang="en-US" dirty="0">
                <a:solidFill>
                  <a:srgbClr val="00B050"/>
                </a:solidFill>
              </a:rPr>
              <a:t>AFFERENT</a:t>
            </a:r>
            <a:r>
              <a:rPr lang="en-US" dirty="0"/>
              <a:t> arteriole </a:t>
            </a:r>
            <a:r>
              <a:rPr lang="en-US" dirty="0" smtClean="0"/>
              <a:t>endothelium</a:t>
            </a:r>
            <a:endParaRPr lang="en-US" dirty="0"/>
          </a:p>
          <a:p>
            <a:pPr marL="914400" lvl="2" indent="0" algn="just">
              <a:buNone/>
            </a:pPr>
            <a:r>
              <a:rPr lang="en-US" b="1" dirty="0">
                <a:solidFill>
                  <a:srgbClr val="002060"/>
                </a:solidFill>
              </a:rPr>
              <a:t>What are they </a:t>
            </a:r>
            <a:r>
              <a:rPr lang="en-US" b="1" dirty="0" smtClean="0">
                <a:solidFill>
                  <a:srgbClr val="002060"/>
                </a:solidFill>
              </a:rPr>
              <a:t>? </a:t>
            </a:r>
            <a:r>
              <a:rPr lang="en-US" dirty="0" smtClean="0"/>
              <a:t>Modified cells of endothelium </a:t>
            </a:r>
          </a:p>
          <a:p>
            <a:pPr marL="914400" lvl="2" indent="0" algn="just">
              <a:buNone/>
            </a:pPr>
            <a:r>
              <a:rPr lang="en-US" b="1" dirty="0">
                <a:solidFill>
                  <a:srgbClr val="002060"/>
                </a:solidFill>
              </a:rPr>
              <a:t>What is the function</a:t>
            </a:r>
            <a:r>
              <a:rPr lang="en-US" b="1" dirty="0" smtClean="0">
                <a:solidFill>
                  <a:srgbClr val="002060"/>
                </a:solidFill>
              </a:rPr>
              <a:t>?</a:t>
            </a:r>
            <a:r>
              <a:rPr lang="en-US" b="1" dirty="0">
                <a:solidFill>
                  <a:srgbClr val="002060"/>
                </a:solidFill>
              </a:rPr>
              <a:t> </a:t>
            </a:r>
            <a:r>
              <a:rPr lang="en-US" dirty="0"/>
              <a:t>secrete </a:t>
            </a:r>
            <a:r>
              <a:rPr lang="en-US" dirty="0" smtClean="0"/>
              <a:t>renin</a:t>
            </a:r>
          </a:p>
          <a:p>
            <a:pPr marL="914400" lvl="2" indent="0" algn="just">
              <a:buNone/>
            </a:pPr>
            <a:r>
              <a:rPr lang="en-US" sz="2500" b="1" dirty="0">
                <a:solidFill>
                  <a:srgbClr val="002060"/>
                </a:solidFill>
              </a:rPr>
              <a:t>Which cells have granules?</a:t>
            </a:r>
            <a:r>
              <a:rPr lang="en-US" dirty="0">
                <a:latin typeface="Aparajita" panose="020B0604020202020204" pitchFamily="34" charset="0"/>
                <a:cs typeface="Aparajita" panose="020B0604020202020204" pitchFamily="34" charset="0"/>
              </a:rPr>
              <a:t> </a:t>
            </a:r>
            <a:r>
              <a:rPr lang="en-US" sz="2500" dirty="0"/>
              <a:t>Juxtaglomerular cells</a:t>
            </a:r>
          </a:p>
          <a:p>
            <a:pPr marL="457200" lvl="1" indent="0" algn="just">
              <a:buNone/>
            </a:pPr>
            <a:r>
              <a:rPr lang="en-US" b="1" dirty="0" smtClean="0"/>
              <a:t>Extra </a:t>
            </a:r>
            <a:r>
              <a:rPr lang="en-US" b="1" dirty="0"/>
              <a:t>Glomerular Mesangial </a:t>
            </a:r>
            <a:r>
              <a:rPr lang="en-US" b="1" dirty="0" smtClean="0"/>
              <a:t>Cells</a:t>
            </a:r>
          </a:p>
          <a:p>
            <a:pPr marL="857250" lvl="2" indent="0" algn="just">
              <a:buNone/>
            </a:pPr>
            <a:r>
              <a:rPr lang="en-US" dirty="0" smtClean="0"/>
              <a:t>B\W arteries and tubules </a:t>
            </a:r>
          </a:p>
          <a:p>
            <a:pPr marL="57150" indent="0" algn="just">
              <a:buNone/>
            </a:pPr>
            <a:r>
              <a:rPr lang="en-US" b="1" dirty="0" smtClean="0">
                <a:solidFill>
                  <a:srgbClr val="002060"/>
                </a:solidFill>
              </a:rPr>
              <a:t>15 –Where’s the  </a:t>
            </a:r>
            <a:r>
              <a:rPr lang="en-US" b="1" dirty="0">
                <a:solidFill>
                  <a:srgbClr val="002060"/>
                </a:solidFill>
              </a:rPr>
              <a:t>JG </a:t>
            </a:r>
            <a:r>
              <a:rPr lang="en-US" b="1" dirty="0" smtClean="0">
                <a:solidFill>
                  <a:srgbClr val="002060"/>
                </a:solidFill>
              </a:rPr>
              <a:t>Apparatus</a:t>
            </a:r>
            <a:r>
              <a:rPr lang="en-US" b="1" dirty="0">
                <a:solidFill>
                  <a:srgbClr val="002060"/>
                </a:solidFill>
              </a:rPr>
              <a:t> Cells </a:t>
            </a:r>
            <a:r>
              <a:rPr lang="en-US" b="1" dirty="0" smtClean="0">
                <a:solidFill>
                  <a:srgbClr val="002060"/>
                </a:solidFill>
              </a:rPr>
              <a:t>present?</a:t>
            </a:r>
          </a:p>
          <a:p>
            <a:pPr marL="457200" lvl="1" indent="0" algn="just">
              <a:buNone/>
            </a:pPr>
            <a:r>
              <a:rPr lang="en-US" dirty="0" smtClean="0"/>
              <a:t>		Wall of </a:t>
            </a:r>
            <a:r>
              <a:rPr lang="en-US" dirty="0" smtClean="0">
                <a:solidFill>
                  <a:srgbClr val="00B050"/>
                </a:solidFill>
              </a:rPr>
              <a:t>AFFERENT</a:t>
            </a:r>
            <a:r>
              <a:rPr lang="en-US" dirty="0" smtClean="0"/>
              <a:t> </a:t>
            </a:r>
            <a:r>
              <a:rPr lang="en-US" dirty="0" smtClean="0"/>
              <a:t>artery or arteriole is the same </a:t>
            </a:r>
            <a:endParaRPr lang="en-US" dirty="0"/>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41965120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lstStyle/>
          <a:p>
            <a:pPr marL="0" indent="0">
              <a:buNone/>
            </a:pPr>
            <a:r>
              <a:rPr lang="en-US" b="1" dirty="0" smtClean="0">
                <a:solidFill>
                  <a:srgbClr val="002060"/>
                </a:solidFill>
              </a:rPr>
              <a:t>16-What is the 1</a:t>
            </a:r>
            <a:r>
              <a:rPr lang="en-US" b="1" baseline="30000" dirty="0" smtClean="0">
                <a:solidFill>
                  <a:srgbClr val="002060"/>
                </a:solidFill>
              </a:rPr>
              <a:t>st</a:t>
            </a:r>
            <a:r>
              <a:rPr lang="en-US" b="1" dirty="0" smtClean="0">
                <a:solidFill>
                  <a:srgbClr val="002060"/>
                </a:solidFill>
              </a:rPr>
              <a:t> step in urine formation ?</a:t>
            </a:r>
          </a:p>
          <a:p>
            <a:pPr marL="573088" lvl="1" indent="-233363">
              <a:buFont typeface="+mj-lt"/>
              <a:buAutoNum type="arabicPeriod"/>
            </a:pPr>
            <a:r>
              <a:rPr lang="en-US" b="1" dirty="0"/>
              <a:t>Glomerular filtration </a:t>
            </a:r>
            <a:r>
              <a:rPr lang="en-US" b="1" dirty="0" smtClean="0"/>
              <a:t>– GF</a:t>
            </a:r>
          </a:p>
          <a:p>
            <a:pPr marL="339725" lvl="1" indent="0">
              <a:buNone/>
            </a:pPr>
            <a:r>
              <a:rPr lang="en-US" dirty="0" smtClean="0"/>
              <a:t>Then the 2</a:t>
            </a:r>
            <a:r>
              <a:rPr lang="en-US" baseline="30000" dirty="0" smtClean="0"/>
              <a:t>nd</a:t>
            </a:r>
            <a:r>
              <a:rPr lang="en-US" dirty="0" smtClean="0"/>
              <a:t> and 3</a:t>
            </a:r>
            <a:r>
              <a:rPr lang="en-US" baseline="30000" dirty="0" smtClean="0"/>
              <a:t>rd</a:t>
            </a:r>
            <a:r>
              <a:rPr lang="en-US" dirty="0" smtClean="0"/>
              <a:t> steps .. </a:t>
            </a:r>
            <a:endParaRPr lang="en-US" dirty="0"/>
          </a:p>
          <a:p>
            <a:pPr marL="339725" lvl="1" indent="0">
              <a:buNone/>
            </a:pPr>
            <a:r>
              <a:rPr lang="en-US" b="1" dirty="0" smtClean="0"/>
              <a:t>2. Tubular </a:t>
            </a:r>
            <a:r>
              <a:rPr lang="en-US" b="1" dirty="0"/>
              <a:t>reabsorption - TR</a:t>
            </a:r>
          </a:p>
          <a:p>
            <a:pPr marL="339725" lvl="1" indent="0">
              <a:buNone/>
            </a:pPr>
            <a:r>
              <a:rPr lang="en-US" b="1" dirty="0" smtClean="0"/>
              <a:t>3. Tubular </a:t>
            </a:r>
            <a:r>
              <a:rPr lang="en-US" b="1" dirty="0"/>
              <a:t>secretion - TS</a:t>
            </a:r>
          </a:p>
          <a:p>
            <a:endParaRPr lang="en-US" dirty="0"/>
          </a:p>
        </p:txBody>
      </p:sp>
    </p:spTree>
    <p:extLst>
      <p:ext uri="{BB962C8B-B14F-4D97-AF65-F5344CB8AC3E}">
        <p14:creationId xmlns:p14="http://schemas.microsoft.com/office/powerpoint/2010/main" val="42792618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 2 </a:t>
            </a:r>
            <a:endParaRPr lang="en-US" dirty="0"/>
          </a:p>
        </p:txBody>
      </p:sp>
      <p:sp>
        <p:nvSpPr>
          <p:cNvPr id="3" name="Content Placeholder 2"/>
          <p:cNvSpPr>
            <a:spLocks noGrp="1"/>
          </p:cNvSpPr>
          <p:nvPr>
            <p:ph idx="1"/>
          </p:nvPr>
        </p:nvSpPr>
        <p:spPr>
          <a:xfrm>
            <a:off x="232013" y="1160060"/>
            <a:ext cx="8598088" cy="5813946"/>
          </a:xfrm>
        </p:spPr>
        <p:txBody>
          <a:bodyPr>
            <a:normAutofit fontScale="85000" lnSpcReduction="20000"/>
          </a:bodyPr>
          <a:lstStyle/>
          <a:p>
            <a:pPr marL="0" indent="0">
              <a:buNone/>
            </a:pPr>
            <a:r>
              <a:rPr lang="en-US" b="1" dirty="0" smtClean="0">
                <a:solidFill>
                  <a:srgbClr val="002060"/>
                </a:solidFill>
              </a:rPr>
              <a:t>17-What are the substances that are not filtered ?</a:t>
            </a:r>
          </a:p>
          <a:p>
            <a:pPr lvl="1">
              <a:lnSpc>
                <a:spcPct val="90000"/>
              </a:lnSpc>
            </a:pPr>
            <a:r>
              <a:rPr lang="en-US" dirty="0">
                <a:cs typeface="Times New Roman" pitchFamily="18" charset="0"/>
              </a:rPr>
              <a:t>Blood cells</a:t>
            </a:r>
          </a:p>
          <a:p>
            <a:pPr lvl="1">
              <a:lnSpc>
                <a:spcPct val="90000"/>
              </a:lnSpc>
            </a:pPr>
            <a:r>
              <a:rPr lang="en-US" dirty="0">
                <a:cs typeface="Times New Roman" pitchFamily="18" charset="0"/>
              </a:rPr>
              <a:t>Protein</a:t>
            </a:r>
          </a:p>
          <a:p>
            <a:pPr lvl="1">
              <a:lnSpc>
                <a:spcPct val="90000"/>
              </a:lnSpc>
            </a:pPr>
            <a:r>
              <a:rPr lang="en-US" dirty="0">
                <a:cs typeface="Times New Roman" pitchFamily="18" charset="0"/>
              </a:rPr>
              <a:t>Protein-bound molecules (calcium, fatty aids, amino acids)</a:t>
            </a:r>
          </a:p>
          <a:p>
            <a:pPr marL="0" indent="0" algn="just">
              <a:buNone/>
            </a:pPr>
            <a:r>
              <a:rPr lang="en-US" b="1" dirty="0" smtClean="0">
                <a:solidFill>
                  <a:srgbClr val="002060"/>
                </a:solidFill>
              </a:rPr>
              <a:t>18-What is the Definition Glomerular </a:t>
            </a:r>
            <a:r>
              <a:rPr lang="en-US" b="1" dirty="0">
                <a:solidFill>
                  <a:srgbClr val="002060"/>
                </a:solidFill>
              </a:rPr>
              <a:t>Filtration Rate (GFR</a:t>
            </a:r>
            <a:r>
              <a:rPr lang="en-US" b="1" dirty="0" smtClean="0">
                <a:solidFill>
                  <a:srgbClr val="002060"/>
                </a:solidFill>
              </a:rPr>
              <a:t>)?</a:t>
            </a:r>
            <a:endParaRPr lang="en-US" b="1" dirty="0">
              <a:solidFill>
                <a:srgbClr val="002060"/>
              </a:solidFill>
            </a:endParaRPr>
          </a:p>
          <a:p>
            <a:pPr lvl="1" algn="just"/>
            <a:r>
              <a:rPr lang="en-US" dirty="0"/>
              <a:t>It is the Volume of plasma filtered by all nephrons of both kidneys per unit time.</a:t>
            </a:r>
          </a:p>
          <a:p>
            <a:pPr marL="0" indent="0" algn="just">
              <a:buNone/>
            </a:pPr>
            <a:r>
              <a:rPr lang="en-US" b="1" dirty="0" smtClean="0">
                <a:solidFill>
                  <a:srgbClr val="002060"/>
                </a:solidFill>
              </a:rPr>
              <a:t>19-What is Normal GFR value?</a:t>
            </a:r>
            <a:endParaRPr lang="en-US" dirty="0" smtClean="0"/>
          </a:p>
          <a:p>
            <a:pPr marL="0" indent="0" algn="just">
              <a:buNone/>
            </a:pPr>
            <a:r>
              <a:rPr lang="en-US" dirty="0"/>
              <a:t>	</a:t>
            </a:r>
            <a:r>
              <a:rPr lang="en-US" dirty="0" smtClean="0"/>
              <a:t> </a:t>
            </a:r>
            <a:r>
              <a:rPr lang="en-US" dirty="0"/>
              <a:t>125ml/min or 180L/day.</a:t>
            </a:r>
          </a:p>
          <a:p>
            <a:pPr marL="0" indent="0" algn="just">
              <a:buNone/>
            </a:pPr>
            <a:r>
              <a:rPr lang="en-US" b="1" dirty="0" smtClean="0">
                <a:solidFill>
                  <a:srgbClr val="002060"/>
                </a:solidFill>
              </a:rPr>
              <a:t>20-What are the factors Determine the GFR? </a:t>
            </a:r>
          </a:p>
          <a:p>
            <a:pPr lvl="1" algn="just"/>
            <a:r>
              <a:rPr lang="en-US" b="1" dirty="0" smtClean="0"/>
              <a:t>NET </a:t>
            </a:r>
            <a:r>
              <a:rPr lang="en-US" b="1" dirty="0"/>
              <a:t>FILTRATION </a:t>
            </a:r>
            <a:r>
              <a:rPr lang="en-US" b="1" dirty="0" smtClean="0"/>
              <a:t>PRESSURE which is : </a:t>
            </a:r>
            <a:r>
              <a:rPr lang="en-US" dirty="0"/>
              <a:t>Sum of the hydrostatic and colloid osmotic pressures across the glomerular </a:t>
            </a:r>
            <a:r>
              <a:rPr lang="en-US" dirty="0" smtClean="0"/>
              <a:t>membrane</a:t>
            </a:r>
          </a:p>
          <a:p>
            <a:pPr lvl="1" algn="just"/>
            <a:r>
              <a:rPr lang="en-US" b="1" dirty="0" smtClean="0"/>
              <a:t>Capillary </a:t>
            </a:r>
            <a:r>
              <a:rPr lang="en-US" b="1" dirty="0"/>
              <a:t>Filtration Coefficient </a:t>
            </a:r>
            <a:r>
              <a:rPr lang="en-US" dirty="0"/>
              <a:t>(</a:t>
            </a:r>
            <a:r>
              <a:rPr lang="en-US" b="1" dirty="0" err="1"/>
              <a:t>K</a:t>
            </a:r>
            <a:r>
              <a:rPr lang="en-US" b="1" baseline="-25000" dirty="0" err="1"/>
              <a:t>f</a:t>
            </a:r>
            <a:r>
              <a:rPr lang="en-US" dirty="0" smtClean="0"/>
              <a:t>):</a:t>
            </a:r>
            <a:r>
              <a:rPr lang="en-US" dirty="0"/>
              <a:t> Surface </a:t>
            </a:r>
            <a:r>
              <a:rPr lang="en-US" dirty="0" smtClean="0"/>
              <a:t>Area </a:t>
            </a:r>
            <a:r>
              <a:rPr lang="en-US" dirty="0"/>
              <a:t>“Membrane Permeability</a:t>
            </a:r>
            <a:r>
              <a:rPr lang="en-US" dirty="0" smtClean="0"/>
              <a:t>”= thickness </a:t>
            </a:r>
          </a:p>
          <a:p>
            <a:pPr algn="just"/>
            <a:endParaRPr lang="en-US" dirty="0" smtClean="0"/>
          </a:p>
          <a:p>
            <a:pPr marL="0" indent="0">
              <a:buNone/>
            </a:pPr>
            <a:endParaRPr lang="en-US" dirty="0"/>
          </a:p>
        </p:txBody>
      </p:sp>
    </p:spTree>
    <p:extLst>
      <p:ext uri="{BB962C8B-B14F-4D97-AF65-F5344CB8AC3E}">
        <p14:creationId xmlns:p14="http://schemas.microsoft.com/office/powerpoint/2010/main" val="33496974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9308" y="156949"/>
            <a:ext cx="8529851" cy="6701051"/>
          </a:xfrm>
        </p:spPr>
        <p:txBody>
          <a:bodyPr>
            <a:normAutofit fontScale="77500" lnSpcReduction="20000"/>
          </a:bodyPr>
          <a:lstStyle/>
          <a:p>
            <a:pPr marL="0" indent="0" algn="just">
              <a:buNone/>
            </a:pPr>
            <a:r>
              <a:rPr lang="en-US" dirty="0" smtClean="0"/>
              <a:t> </a:t>
            </a:r>
            <a:r>
              <a:rPr lang="en-US" b="1" dirty="0" smtClean="0">
                <a:solidFill>
                  <a:srgbClr val="002060"/>
                </a:solidFill>
              </a:rPr>
              <a:t>21-what is Net </a:t>
            </a:r>
            <a:r>
              <a:rPr lang="en-US" b="1" dirty="0">
                <a:solidFill>
                  <a:srgbClr val="002060"/>
                </a:solidFill>
              </a:rPr>
              <a:t>filtration </a:t>
            </a:r>
            <a:r>
              <a:rPr lang="en-US" b="1" dirty="0" smtClean="0">
                <a:solidFill>
                  <a:srgbClr val="002060"/>
                </a:solidFill>
              </a:rPr>
              <a:t>Pressure value ?: </a:t>
            </a:r>
          </a:p>
          <a:p>
            <a:pPr marL="0" indent="0" algn="just">
              <a:buNone/>
            </a:pPr>
            <a:r>
              <a:rPr lang="en-US" b="1" dirty="0">
                <a:solidFill>
                  <a:srgbClr val="002060"/>
                </a:solidFill>
              </a:rPr>
              <a:t>	</a:t>
            </a:r>
            <a:r>
              <a:rPr lang="en-US" b="1" dirty="0" smtClean="0"/>
              <a:t>10mmHg</a:t>
            </a:r>
            <a:endParaRPr lang="en-US" dirty="0" smtClean="0"/>
          </a:p>
          <a:p>
            <a:pPr marL="400050" lvl="1" indent="0" algn="just">
              <a:buNone/>
            </a:pPr>
            <a:r>
              <a:rPr lang="en-US" dirty="0" smtClean="0"/>
              <a:t>And it’s consisting of 4 pressures </a:t>
            </a:r>
          </a:p>
          <a:p>
            <a:pPr marL="400050" lvl="1" indent="0" algn="just">
              <a:buNone/>
            </a:pPr>
            <a:r>
              <a:rPr lang="en-US" dirty="0" smtClean="0">
                <a:solidFill>
                  <a:srgbClr val="00B050"/>
                </a:solidFill>
              </a:rPr>
              <a:t>Glomerular </a:t>
            </a:r>
            <a:r>
              <a:rPr lang="en-US" dirty="0">
                <a:solidFill>
                  <a:srgbClr val="00B050"/>
                </a:solidFill>
              </a:rPr>
              <a:t>hydrostatic </a:t>
            </a:r>
            <a:r>
              <a:rPr lang="en-US" dirty="0" smtClean="0">
                <a:solidFill>
                  <a:srgbClr val="00B050"/>
                </a:solidFill>
              </a:rPr>
              <a:t>pressure</a:t>
            </a:r>
          </a:p>
          <a:p>
            <a:pPr marL="400050" lvl="1" indent="0" algn="just">
              <a:buNone/>
            </a:pPr>
            <a:r>
              <a:rPr lang="en-US" dirty="0" smtClean="0">
                <a:solidFill>
                  <a:srgbClr val="FF0000"/>
                </a:solidFill>
              </a:rPr>
              <a:t>Glomerular </a:t>
            </a:r>
            <a:r>
              <a:rPr lang="en-US" dirty="0">
                <a:solidFill>
                  <a:srgbClr val="FF0000"/>
                </a:solidFill>
              </a:rPr>
              <a:t>colloid osmotic </a:t>
            </a:r>
            <a:r>
              <a:rPr lang="en-US" dirty="0" smtClean="0">
                <a:solidFill>
                  <a:srgbClr val="FF0000"/>
                </a:solidFill>
              </a:rPr>
              <a:t>pressure</a:t>
            </a:r>
          </a:p>
          <a:p>
            <a:pPr marL="400050" lvl="1" indent="0" algn="just">
              <a:buNone/>
            </a:pPr>
            <a:r>
              <a:rPr lang="en-US" dirty="0" smtClean="0">
                <a:solidFill>
                  <a:srgbClr val="FF0000"/>
                </a:solidFill>
              </a:rPr>
              <a:t>Bowman’s </a:t>
            </a:r>
            <a:r>
              <a:rPr lang="en-US" dirty="0">
                <a:solidFill>
                  <a:srgbClr val="FF0000"/>
                </a:solidFill>
              </a:rPr>
              <a:t>capsular hydrostatic pressure </a:t>
            </a:r>
          </a:p>
          <a:p>
            <a:pPr marL="400050" lvl="1" indent="0" algn="just">
              <a:buNone/>
            </a:pPr>
            <a:r>
              <a:rPr lang="en-US" dirty="0" smtClean="0">
                <a:solidFill>
                  <a:srgbClr val="00B050"/>
                </a:solidFill>
              </a:rPr>
              <a:t>Bowman’s </a:t>
            </a:r>
            <a:r>
              <a:rPr lang="en-US" dirty="0">
                <a:solidFill>
                  <a:srgbClr val="00B050"/>
                </a:solidFill>
              </a:rPr>
              <a:t>capsular colloid osmotic pressure </a:t>
            </a:r>
            <a:endParaRPr lang="en-US" dirty="0" smtClean="0">
              <a:solidFill>
                <a:srgbClr val="00B050"/>
              </a:solidFill>
            </a:endParaRPr>
          </a:p>
          <a:p>
            <a:pPr marL="0" indent="0" algn="just">
              <a:buNone/>
            </a:pPr>
            <a:r>
              <a:rPr lang="en-US" b="1" dirty="0" smtClean="0">
                <a:solidFill>
                  <a:srgbClr val="002060"/>
                </a:solidFill>
              </a:rPr>
              <a:t> 22- 2 pressures </a:t>
            </a:r>
            <a:r>
              <a:rPr lang="en-US" dirty="0">
                <a:solidFill>
                  <a:srgbClr val="00B050"/>
                </a:solidFill>
              </a:rPr>
              <a:t>helps</a:t>
            </a:r>
            <a:r>
              <a:rPr lang="en-US" b="1" dirty="0" smtClean="0">
                <a:solidFill>
                  <a:srgbClr val="002060"/>
                </a:solidFill>
              </a:rPr>
              <a:t> in filtration ?</a:t>
            </a:r>
            <a:endParaRPr lang="en-US" b="1" dirty="0">
              <a:solidFill>
                <a:srgbClr val="002060"/>
              </a:solidFill>
            </a:endParaRPr>
          </a:p>
          <a:p>
            <a:pPr marL="857250" lvl="1" indent="-457200" algn="just"/>
            <a:r>
              <a:rPr lang="en-US" dirty="0">
                <a:solidFill>
                  <a:srgbClr val="00B050"/>
                </a:solidFill>
              </a:rPr>
              <a:t>Glomerular hydrostatic pressure</a:t>
            </a:r>
          </a:p>
          <a:p>
            <a:pPr marL="857250" lvl="1" indent="-457200" algn="just"/>
            <a:r>
              <a:rPr lang="en-US" dirty="0">
                <a:solidFill>
                  <a:srgbClr val="00B050"/>
                </a:solidFill>
              </a:rPr>
              <a:t>Bowman’s capsular colloid osmotic pressure </a:t>
            </a:r>
          </a:p>
          <a:p>
            <a:pPr marL="0" indent="0" algn="just">
              <a:buNone/>
            </a:pPr>
            <a:r>
              <a:rPr lang="en-US" sz="3000" b="1" dirty="0" smtClean="0">
                <a:solidFill>
                  <a:srgbClr val="002060"/>
                </a:solidFill>
              </a:rPr>
              <a:t>23-Which pressure is used by body primarily for physiological regulation of GFR</a:t>
            </a:r>
            <a:r>
              <a:rPr lang="en-US" sz="2000" b="1" dirty="0" smtClean="0">
                <a:solidFill>
                  <a:srgbClr val="002060"/>
                </a:solidFill>
              </a:rPr>
              <a:t>? |</a:t>
            </a:r>
            <a:r>
              <a:rPr lang="en-US" sz="2000" dirty="0">
                <a:latin typeface="Aparajita" panose="020B0604020202020204" pitchFamily="34" charset="0"/>
                <a:cs typeface="Andalus" panose="02020603050405020304" pitchFamily="18" charset="-78"/>
              </a:rPr>
              <a:t> </a:t>
            </a:r>
            <a:r>
              <a:rPr lang="en-US" sz="3000" b="1" dirty="0">
                <a:solidFill>
                  <a:srgbClr val="002060"/>
                </a:solidFill>
              </a:rPr>
              <a:t>What’s primary mean of physiological </a:t>
            </a:r>
            <a:r>
              <a:rPr lang="en-US" sz="3000" b="1" dirty="0" smtClean="0">
                <a:solidFill>
                  <a:srgbClr val="002060"/>
                </a:solidFill>
              </a:rPr>
              <a:t>GFR?</a:t>
            </a:r>
            <a:endParaRPr lang="en-US" sz="3000" b="1" dirty="0">
              <a:solidFill>
                <a:srgbClr val="002060"/>
              </a:solidFill>
            </a:endParaRPr>
          </a:p>
          <a:p>
            <a:pPr marL="514350" lvl="1" indent="0" algn="just">
              <a:buNone/>
            </a:pPr>
            <a:r>
              <a:rPr lang="en-US" sz="2600" b="1" dirty="0" smtClean="0"/>
              <a:t>Glomerular hydrostatic pressure</a:t>
            </a:r>
          </a:p>
          <a:p>
            <a:pPr marL="114300" indent="0" algn="just">
              <a:buNone/>
            </a:pPr>
            <a:r>
              <a:rPr lang="en-US" sz="3400" b="1" dirty="0" smtClean="0">
                <a:solidFill>
                  <a:srgbClr val="002060"/>
                </a:solidFill>
              </a:rPr>
              <a:t>	-Hydrostatic </a:t>
            </a:r>
            <a:r>
              <a:rPr lang="en-US" sz="3400" b="1" dirty="0">
                <a:solidFill>
                  <a:srgbClr val="002060"/>
                </a:solidFill>
              </a:rPr>
              <a:t>pressure could affected by ? </a:t>
            </a:r>
            <a:r>
              <a:rPr lang="en-US" sz="2800" dirty="0"/>
              <a:t>Renal blood flow</a:t>
            </a:r>
          </a:p>
          <a:p>
            <a:pPr marL="514350" lvl="1" indent="0" algn="just">
              <a:buNone/>
            </a:pPr>
            <a:endParaRPr lang="en-US" sz="2600" b="1" dirty="0" smtClean="0">
              <a:solidFill>
                <a:srgbClr val="002060"/>
              </a:solidFill>
            </a:endParaRPr>
          </a:p>
          <a:p>
            <a:pPr marL="0" indent="0" algn="just">
              <a:buNone/>
            </a:pPr>
            <a:r>
              <a:rPr lang="en-US" sz="3000" b="1" dirty="0" smtClean="0">
                <a:solidFill>
                  <a:srgbClr val="002060"/>
                </a:solidFill>
              </a:rPr>
              <a:t>24-</a:t>
            </a:r>
            <a:r>
              <a:rPr lang="en-US" sz="2800" b="1" dirty="0" smtClean="0">
                <a:solidFill>
                  <a:srgbClr val="002060"/>
                </a:solidFill>
              </a:rPr>
              <a:t> </a:t>
            </a:r>
            <a:r>
              <a:rPr lang="en-US" b="1" dirty="0" smtClean="0">
                <a:solidFill>
                  <a:srgbClr val="002060"/>
                </a:solidFill>
              </a:rPr>
              <a:t>2 pressures </a:t>
            </a:r>
            <a:r>
              <a:rPr lang="en-US" dirty="0">
                <a:solidFill>
                  <a:srgbClr val="FF0000"/>
                </a:solidFill>
              </a:rPr>
              <a:t>Opposing</a:t>
            </a:r>
            <a:r>
              <a:rPr lang="en-US" b="1" dirty="0" smtClean="0">
                <a:solidFill>
                  <a:srgbClr val="002060"/>
                </a:solidFill>
              </a:rPr>
              <a:t> filtration?</a:t>
            </a:r>
            <a:endParaRPr lang="en-US" b="1" dirty="0">
              <a:solidFill>
                <a:srgbClr val="002060"/>
              </a:solidFill>
            </a:endParaRPr>
          </a:p>
          <a:p>
            <a:pPr marL="857250" lvl="1" indent="-457200" algn="just"/>
            <a:r>
              <a:rPr lang="en-US" dirty="0">
                <a:solidFill>
                  <a:srgbClr val="FF0000"/>
                </a:solidFill>
              </a:rPr>
              <a:t>Glomerular colloid osmotic pressure</a:t>
            </a:r>
          </a:p>
          <a:p>
            <a:pPr marL="857250" lvl="1" indent="-457200" algn="just"/>
            <a:r>
              <a:rPr lang="en-US" dirty="0">
                <a:solidFill>
                  <a:srgbClr val="FF0000"/>
                </a:solidFill>
              </a:rPr>
              <a:t>Bowman’s capsular hydrostatic pressure </a:t>
            </a:r>
          </a:p>
          <a:p>
            <a:pPr marL="0" indent="0">
              <a:buNone/>
            </a:pPr>
            <a:endParaRPr lang="en-US" dirty="0" smtClean="0"/>
          </a:p>
        </p:txBody>
      </p:sp>
    </p:spTree>
    <p:extLst>
      <p:ext uri="{BB962C8B-B14F-4D97-AF65-F5344CB8AC3E}">
        <p14:creationId xmlns:p14="http://schemas.microsoft.com/office/powerpoint/2010/main" val="21138000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64024"/>
            <a:ext cx="8229600" cy="6126163"/>
          </a:xfrm>
        </p:spPr>
        <p:txBody>
          <a:bodyPr>
            <a:normAutofit/>
          </a:bodyPr>
          <a:lstStyle/>
          <a:p>
            <a:r>
              <a:rPr lang="en-US" dirty="0" smtClean="0">
                <a:solidFill>
                  <a:srgbClr val="002060"/>
                </a:solidFill>
              </a:rPr>
              <a:t>So all 7 factors affecting the GFR?</a:t>
            </a:r>
          </a:p>
          <a:p>
            <a:pPr marL="914400" lvl="1" indent="-514350" algn="just">
              <a:buFont typeface="+mj-lt"/>
              <a:buAutoNum type="arabicPeriod"/>
            </a:pPr>
            <a:r>
              <a:rPr lang="en-US" dirty="0">
                <a:solidFill>
                  <a:srgbClr val="00B050"/>
                </a:solidFill>
              </a:rPr>
              <a:t>Glomerular hydrostatic pressure</a:t>
            </a:r>
          </a:p>
          <a:p>
            <a:pPr marL="914400" lvl="1" indent="-514350" algn="just">
              <a:buFont typeface="+mj-lt"/>
              <a:buAutoNum type="arabicPeriod"/>
            </a:pPr>
            <a:r>
              <a:rPr lang="en-US" dirty="0">
                <a:solidFill>
                  <a:srgbClr val="FF0000"/>
                </a:solidFill>
              </a:rPr>
              <a:t>Glomerular colloid osmotic pressure</a:t>
            </a:r>
          </a:p>
          <a:p>
            <a:pPr marL="914400" lvl="1" indent="-514350" algn="just">
              <a:buFont typeface="+mj-lt"/>
              <a:buAutoNum type="arabicPeriod"/>
            </a:pPr>
            <a:r>
              <a:rPr lang="en-US" dirty="0">
                <a:solidFill>
                  <a:srgbClr val="FF0000"/>
                </a:solidFill>
              </a:rPr>
              <a:t>Bowman’s capsular hydrostatic pressure </a:t>
            </a:r>
          </a:p>
          <a:p>
            <a:pPr marL="914400" lvl="1" indent="-514350" algn="just">
              <a:buFont typeface="+mj-lt"/>
              <a:buAutoNum type="arabicPeriod"/>
            </a:pPr>
            <a:r>
              <a:rPr lang="en-US" dirty="0">
                <a:solidFill>
                  <a:srgbClr val="00B050"/>
                </a:solidFill>
              </a:rPr>
              <a:t>Bowman’s capsular colloid osmotic </a:t>
            </a:r>
            <a:r>
              <a:rPr lang="en-US" dirty="0" smtClean="0">
                <a:solidFill>
                  <a:srgbClr val="00B050"/>
                </a:solidFill>
              </a:rPr>
              <a:t>pressure</a:t>
            </a:r>
          </a:p>
          <a:p>
            <a:pPr marL="914400" lvl="1" indent="-514350" algn="just">
              <a:buFont typeface="+mj-lt"/>
              <a:buAutoNum type="arabicPeriod"/>
            </a:pPr>
            <a:r>
              <a:rPr lang="en-US" dirty="0" smtClean="0"/>
              <a:t>Surface Area</a:t>
            </a:r>
          </a:p>
          <a:p>
            <a:pPr marL="914400" lvl="1" indent="-514350" algn="just">
              <a:buFont typeface="+mj-lt"/>
              <a:buAutoNum type="arabicPeriod"/>
            </a:pPr>
            <a:r>
              <a:rPr lang="en-US" dirty="0" smtClean="0"/>
              <a:t> </a:t>
            </a:r>
            <a:r>
              <a:rPr lang="en-US" dirty="0"/>
              <a:t>“Membrane Permeability”= </a:t>
            </a:r>
            <a:r>
              <a:rPr lang="en-US" dirty="0" smtClean="0"/>
              <a:t>thickness </a:t>
            </a:r>
          </a:p>
          <a:p>
            <a:pPr marL="914400" lvl="1" indent="-514350" algn="just">
              <a:buFont typeface="+mj-lt"/>
              <a:buAutoNum type="arabicPeriod"/>
            </a:pPr>
            <a:r>
              <a:rPr lang="en-US" dirty="0" smtClean="0"/>
              <a:t>Renal blood flow </a:t>
            </a:r>
            <a:endParaRPr lang="en-US" dirty="0"/>
          </a:p>
          <a:p>
            <a:pPr marL="400050" lvl="1" indent="0" algn="just">
              <a:buNone/>
            </a:pPr>
            <a:endParaRPr lang="en-US" dirty="0"/>
          </a:p>
        </p:txBody>
      </p:sp>
    </p:spTree>
    <p:extLst>
      <p:ext uri="{BB962C8B-B14F-4D97-AF65-F5344CB8AC3E}">
        <p14:creationId xmlns:p14="http://schemas.microsoft.com/office/powerpoint/2010/main" val="31363233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4842" y="177422"/>
            <a:ext cx="8331958" cy="6680578"/>
          </a:xfrm>
        </p:spPr>
        <p:txBody>
          <a:bodyPr>
            <a:normAutofit/>
          </a:bodyPr>
          <a:lstStyle/>
          <a:p>
            <a:pPr marL="0" indent="0">
              <a:buNone/>
            </a:pPr>
            <a:r>
              <a:rPr lang="en-US" b="1" dirty="0" smtClean="0">
                <a:solidFill>
                  <a:srgbClr val="002060"/>
                </a:solidFill>
              </a:rPr>
              <a:t>25-How the regulation of GFR is done?| the methods of regulation in GFR?</a:t>
            </a:r>
          </a:p>
          <a:p>
            <a:pPr marL="1155700" lvl="1" indent="-461963" algn="just">
              <a:buFont typeface="+mj-lt"/>
              <a:buAutoNum type="arabicPeriod"/>
            </a:pPr>
            <a:r>
              <a:rPr lang="en-US" dirty="0" smtClean="0"/>
              <a:t>Extrinsic mechanisms</a:t>
            </a:r>
          </a:p>
          <a:p>
            <a:pPr marL="1155700" lvl="1" indent="-461963" algn="just">
              <a:buFont typeface="+mj-lt"/>
              <a:buAutoNum type="arabicPeriod"/>
            </a:pPr>
            <a:r>
              <a:rPr lang="en-US" dirty="0"/>
              <a:t>Intrinsic mechanisms by </a:t>
            </a:r>
            <a:r>
              <a:rPr lang="en-US" dirty="0" smtClean="0"/>
              <a:t>Autoregulation</a:t>
            </a:r>
          </a:p>
          <a:p>
            <a:pPr marL="293687" indent="0" algn="just">
              <a:buNone/>
            </a:pPr>
            <a:r>
              <a:rPr lang="en-US" b="1" dirty="0" smtClean="0">
                <a:solidFill>
                  <a:srgbClr val="002060"/>
                </a:solidFill>
              </a:rPr>
              <a:t>26-What are the Extrinsic mechanisms?</a:t>
            </a:r>
          </a:p>
          <a:p>
            <a:pPr marL="1430338" lvl="2" algn="just"/>
            <a:r>
              <a:rPr lang="en-US" dirty="0" smtClean="0"/>
              <a:t>sympathetic </a:t>
            </a:r>
            <a:r>
              <a:rPr lang="en-US" dirty="0"/>
              <a:t>nervous </a:t>
            </a:r>
            <a:r>
              <a:rPr lang="en-US" dirty="0" smtClean="0"/>
              <a:t>system(autonomic) </a:t>
            </a:r>
          </a:p>
          <a:p>
            <a:pPr marL="1430338" lvl="2" algn="just"/>
            <a:r>
              <a:rPr lang="en-US" dirty="0" smtClean="0"/>
              <a:t>Baroreceptor reflex (mainly autonomic also)</a:t>
            </a:r>
          </a:p>
          <a:p>
            <a:pPr marL="293687" indent="0" algn="just">
              <a:buNone/>
            </a:pPr>
            <a:r>
              <a:rPr lang="en-US" b="1" dirty="0" smtClean="0">
                <a:solidFill>
                  <a:srgbClr val="002060"/>
                </a:solidFill>
              </a:rPr>
              <a:t>27-What is </a:t>
            </a:r>
            <a:r>
              <a:rPr lang="en-US" b="1" dirty="0">
                <a:solidFill>
                  <a:srgbClr val="002060"/>
                </a:solidFill>
              </a:rPr>
              <a:t>the Intrinsic mechanisms </a:t>
            </a:r>
            <a:r>
              <a:rPr lang="en-US" b="1" dirty="0" smtClean="0">
                <a:solidFill>
                  <a:srgbClr val="002060"/>
                </a:solidFill>
              </a:rPr>
              <a:t>?</a:t>
            </a:r>
            <a:endParaRPr lang="en-US" b="1" dirty="0">
              <a:solidFill>
                <a:srgbClr val="002060"/>
              </a:solidFill>
            </a:endParaRPr>
          </a:p>
          <a:p>
            <a:pPr marL="1430338" lvl="2" algn="just"/>
            <a:r>
              <a:rPr lang="en-US" dirty="0"/>
              <a:t>Myogenic mechanism</a:t>
            </a:r>
          </a:p>
          <a:p>
            <a:pPr marL="1430338" lvl="2" algn="just"/>
            <a:r>
              <a:rPr lang="en-US" dirty="0" err="1"/>
              <a:t>Tubuloglomerular</a:t>
            </a:r>
            <a:r>
              <a:rPr lang="en-US" dirty="0"/>
              <a:t> feedback (TGF)</a:t>
            </a:r>
          </a:p>
          <a:p>
            <a:endParaRPr lang="en-US" dirty="0"/>
          </a:p>
        </p:txBody>
      </p:sp>
    </p:spTree>
    <p:extLst>
      <p:ext uri="{BB962C8B-B14F-4D97-AF65-F5344CB8AC3E}">
        <p14:creationId xmlns:p14="http://schemas.microsoft.com/office/powerpoint/2010/main" val="36185101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6603" y="191069"/>
                <a:ext cx="8652681" cy="6414447"/>
              </a:xfrm>
            </p:spPr>
            <p:txBody>
              <a:bodyPr>
                <a:normAutofit lnSpcReduction="10000"/>
              </a:bodyPr>
              <a:lstStyle/>
              <a:p>
                <a:pPr marL="0" lvl="1" indent="0">
                  <a:buNone/>
                </a:pPr>
                <a:r>
                  <a:rPr lang="en-US" b="1" dirty="0" smtClean="0">
                    <a:solidFill>
                      <a:srgbClr val="002060"/>
                    </a:solidFill>
                  </a:rPr>
                  <a:t>28-What is Myogenic mechanism?</a:t>
                </a:r>
              </a:p>
              <a:p>
                <a:pPr marL="400050" lvl="2" indent="0">
                  <a:buNone/>
                </a:pPr>
                <a:r>
                  <a:rPr lang="en-US" dirty="0" smtClean="0"/>
                  <a:t>increase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smtClean="0"/>
                  <a:t> pressure in capillary, the </a:t>
                </a:r>
                <a:r>
                  <a:rPr lang="en-US" dirty="0" err="1" smtClean="0"/>
                  <a:t>capp</a:t>
                </a:r>
                <a:r>
                  <a:rPr lang="en-US" dirty="0" smtClean="0"/>
                  <a:t> will be stretched , the stretching will </a:t>
                </a:r>
                <a:r>
                  <a:rPr lang="en-US" dirty="0"/>
                  <a:t>cause entry of </a:t>
                </a:r>
                <a:r>
                  <a:rPr lang="en-US" dirty="0" smtClean="0"/>
                  <a:t>ca into smooth muscle = constriction of capillary </a:t>
                </a:r>
              </a:p>
              <a:p>
                <a:pPr marL="400050" lvl="2" indent="0">
                  <a:buNone/>
                </a:pPr>
                <a:r>
                  <a:rPr lang="en-US" dirty="0" smtClean="0"/>
                  <a:t>So </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US" dirty="0" smtClean="0"/>
                  <a:t>stretch =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𝐺𝐹𝑅</m:t>
                    </m:r>
                  </m:oMath>
                </a14:m>
                <a:endParaRPr lang="en-US" b="0" dirty="0" smtClean="0">
                  <a:ea typeface="Cambria Math" panose="02040503050406030204" pitchFamily="18" charset="0"/>
                </a:endParaRPr>
              </a:p>
              <a:p>
                <a:pPr marL="0" lvl="1" indent="0">
                  <a:buNone/>
                </a:pPr>
                <a:r>
                  <a:rPr lang="en-US" b="1" dirty="0" smtClean="0">
                    <a:solidFill>
                      <a:srgbClr val="002060"/>
                    </a:solidFill>
                  </a:rPr>
                  <a:t>29-What </a:t>
                </a:r>
                <a:r>
                  <a:rPr lang="en-US" b="1" dirty="0">
                    <a:solidFill>
                      <a:srgbClr val="002060"/>
                    </a:solidFill>
                  </a:rPr>
                  <a:t>is </a:t>
                </a:r>
                <a:r>
                  <a:rPr lang="en-US" b="1" dirty="0" err="1" smtClean="0">
                    <a:solidFill>
                      <a:srgbClr val="002060"/>
                    </a:solidFill>
                  </a:rPr>
                  <a:t>Tubuloglomerular</a:t>
                </a:r>
                <a:r>
                  <a:rPr lang="en-US" b="1" dirty="0" smtClean="0">
                    <a:solidFill>
                      <a:srgbClr val="002060"/>
                    </a:solidFill>
                  </a:rPr>
                  <a:t> </a:t>
                </a:r>
                <a:r>
                  <a:rPr lang="en-US" b="1" dirty="0">
                    <a:solidFill>
                      <a:srgbClr val="002060"/>
                    </a:solidFill>
                  </a:rPr>
                  <a:t>feedback (TGF</a:t>
                </a:r>
                <a:r>
                  <a:rPr lang="en-US" b="1" dirty="0" smtClean="0">
                    <a:solidFill>
                      <a:srgbClr val="002060"/>
                    </a:solidFill>
                  </a:rPr>
                  <a:t>)?</a:t>
                </a:r>
              </a:p>
              <a:p>
                <a:pPr marL="400050" lvl="2" indent="0">
                  <a:buNone/>
                </a:pPr>
                <a:r>
                  <a:rPr lang="en-US" dirty="0" smtClean="0">
                    <a:solidFill>
                      <a:schemeClr val="tx1">
                        <a:lumMod val="95000"/>
                        <a:lumOff val="5000"/>
                      </a:schemeClr>
                    </a:solidFill>
                  </a:rPr>
                  <a:t>It’s the </a:t>
                </a:r>
                <a:r>
                  <a:rPr lang="en-US" dirty="0" err="1" smtClean="0">
                    <a:solidFill>
                      <a:schemeClr val="tx1">
                        <a:lumMod val="95000"/>
                        <a:lumOff val="5000"/>
                      </a:schemeClr>
                    </a:solidFill>
                  </a:rPr>
                  <a:t>func</a:t>
                </a:r>
                <a:r>
                  <a:rPr lang="en-US" dirty="0" smtClean="0">
                    <a:solidFill>
                      <a:schemeClr val="tx1">
                        <a:lumMod val="95000"/>
                        <a:lumOff val="5000"/>
                      </a:schemeClr>
                    </a:solidFill>
                  </a:rPr>
                  <a:t> of </a:t>
                </a:r>
                <a:r>
                  <a:rPr lang="en-US" dirty="0">
                    <a:solidFill>
                      <a:schemeClr val="tx1">
                        <a:lumMod val="95000"/>
                        <a:lumOff val="5000"/>
                      </a:schemeClr>
                    </a:solidFill>
                  </a:rPr>
                  <a:t>Juxtaglomerular Apparatus</a:t>
                </a:r>
                <a:r>
                  <a:rPr lang="en-US" dirty="0" smtClean="0">
                    <a:solidFill>
                      <a:schemeClr val="tx1">
                        <a:lumMod val="95000"/>
                        <a:lumOff val="5000"/>
                      </a:schemeClr>
                    </a:solidFill>
                  </a:rPr>
                  <a:t> </a:t>
                </a:r>
              </a:p>
              <a:p>
                <a:pPr marL="400050" lvl="2" indent="0">
                  <a:buNone/>
                </a:pPr>
                <a:r>
                  <a:rPr lang="en-US" dirty="0" smtClean="0">
                    <a:solidFill>
                      <a:schemeClr val="tx1">
                        <a:lumMod val="95000"/>
                        <a:lumOff val="5000"/>
                      </a:schemeClr>
                    </a:solidFill>
                  </a:rPr>
                  <a:t>Detects how much Na+ loss or reabsorbed in blood ..will make it balanced</a:t>
                </a:r>
              </a:p>
              <a:p>
                <a:pPr marL="0" indent="0">
                  <a:buNone/>
                </a:pPr>
                <a:r>
                  <a:rPr lang="en-US" sz="2800" b="1" u="sng" dirty="0" smtClean="0">
                    <a:solidFill>
                      <a:srgbClr val="002060"/>
                    </a:solidFill>
                  </a:rPr>
                  <a:t>30- what is Effect </a:t>
                </a:r>
                <a:r>
                  <a:rPr lang="en-US" sz="2800" b="1" u="sng" dirty="0">
                    <a:solidFill>
                      <a:srgbClr val="002060"/>
                    </a:solidFill>
                  </a:rPr>
                  <a:t>of Afferent Arteriolar Constriction  of FGR?</a:t>
                </a:r>
              </a:p>
              <a:p>
                <a:pPr marL="400050" lvl="1" indent="0">
                  <a:buNone/>
                </a:pPr>
                <a14:m>
                  <m:oMath xmlns:m="http://schemas.openxmlformats.org/officeDocument/2006/math">
                    <m:r>
                      <a:rPr lang="en-US" sz="2400" b="0" i="1">
                        <a:latin typeface="Cambria Math" panose="02040503050406030204" pitchFamily="18" charset="0"/>
                        <a:ea typeface="Cambria Math" panose="02040503050406030204" pitchFamily="18" charset="0"/>
                      </a:rPr>
                      <m:t>↓</m:t>
                    </m:r>
                  </m:oMath>
                </a14:m>
                <a:r>
                  <a:rPr lang="en-US" altLang="en-US" sz="2400" dirty="0" smtClean="0">
                    <a:solidFill>
                      <a:schemeClr val="tx1">
                        <a:lumMod val="95000"/>
                        <a:lumOff val="5000"/>
                      </a:schemeClr>
                    </a:solidFill>
                  </a:rPr>
                  <a:t>GFR, </a:t>
                </a:r>
                <a14:m>
                  <m:oMath xmlns:m="http://schemas.openxmlformats.org/officeDocument/2006/math">
                    <m:r>
                      <a:rPr lang="en-US" sz="2400" i="1">
                        <a:latin typeface="Cambria Math" panose="02040503050406030204" pitchFamily="18" charset="0"/>
                        <a:ea typeface="Cambria Math" panose="02040503050406030204" pitchFamily="18" charset="0"/>
                      </a:rPr>
                      <m:t>↓</m:t>
                    </m:r>
                  </m:oMath>
                </a14:m>
                <a:r>
                  <a:rPr lang="en-US" altLang="en-US" sz="2400" dirty="0">
                    <a:solidFill>
                      <a:schemeClr val="tx1">
                        <a:lumMod val="95000"/>
                        <a:lumOff val="5000"/>
                      </a:schemeClr>
                    </a:solidFill>
                  </a:rPr>
                  <a:t>Renal Blood  </a:t>
                </a:r>
                <a:r>
                  <a:rPr lang="en-US" altLang="en-US" sz="2400" dirty="0" smtClean="0">
                    <a:solidFill>
                      <a:schemeClr val="tx1">
                        <a:lumMod val="95000"/>
                        <a:lumOff val="5000"/>
                      </a:schemeClr>
                    </a:solidFill>
                  </a:rPr>
                  <a:t>Flow</a:t>
                </a:r>
                <a:endParaRPr lang="en-US" sz="2400" b="1" u="sng" dirty="0"/>
              </a:p>
              <a:p>
                <a:pPr marL="0" indent="0">
                  <a:buNone/>
                </a:pPr>
                <a:r>
                  <a:rPr lang="en-US" sz="2800" b="1" u="sng" dirty="0" smtClean="0">
                    <a:solidFill>
                      <a:srgbClr val="002060"/>
                    </a:solidFill>
                  </a:rPr>
                  <a:t>31-What </a:t>
                </a:r>
                <a:r>
                  <a:rPr lang="en-US" sz="2800" b="1" u="sng" dirty="0">
                    <a:solidFill>
                      <a:srgbClr val="002060"/>
                    </a:solidFill>
                  </a:rPr>
                  <a:t>is the  Effect of Efferent </a:t>
                </a:r>
                <a:r>
                  <a:rPr lang="en-US" sz="2800" b="1" u="sng" dirty="0" smtClean="0">
                    <a:solidFill>
                      <a:srgbClr val="002060"/>
                    </a:solidFill>
                  </a:rPr>
                  <a:t>Arteriolar Constriction  </a:t>
                </a:r>
                <a:r>
                  <a:rPr lang="en-US" sz="2800" b="1" u="sng" dirty="0">
                    <a:solidFill>
                      <a:srgbClr val="002060"/>
                    </a:solidFill>
                  </a:rPr>
                  <a:t>of FGR?</a:t>
                </a:r>
              </a:p>
              <a:p>
                <a:pPr marL="400050" lvl="1" indent="0">
                  <a:buNone/>
                </a:pPr>
                <a14:m>
                  <m:oMath xmlns:m="http://schemas.openxmlformats.org/officeDocument/2006/math">
                    <m:r>
                      <a:rPr lang="en-US" sz="2400" b="0" i="1">
                        <a:latin typeface="Cambria Math" panose="02040503050406030204" pitchFamily="18" charset="0"/>
                        <a:ea typeface="Cambria Math" panose="02040503050406030204" pitchFamily="18" charset="0"/>
                      </a:rPr>
                      <m:t>↑</m:t>
                    </m:r>
                  </m:oMath>
                </a14:m>
                <a:r>
                  <a:rPr lang="en-US" altLang="en-US" sz="2400" dirty="0">
                    <a:solidFill>
                      <a:schemeClr val="tx1">
                        <a:lumMod val="95000"/>
                        <a:lumOff val="5000"/>
                      </a:schemeClr>
                    </a:solidFill>
                  </a:rPr>
                  <a:t> GFR,  </a:t>
                </a:r>
                <a14:m>
                  <m:oMath xmlns:m="http://schemas.openxmlformats.org/officeDocument/2006/math">
                    <m:r>
                      <a:rPr lang="en-US" sz="2400" b="0" i="1">
                        <a:latin typeface="Cambria Math" panose="02040503050406030204" pitchFamily="18" charset="0"/>
                        <a:ea typeface="Cambria Math" panose="02040503050406030204" pitchFamily="18" charset="0"/>
                      </a:rPr>
                      <m:t>↓ </m:t>
                    </m:r>
                  </m:oMath>
                </a14:m>
                <a:r>
                  <a:rPr lang="en-US" altLang="en-US" sz="2400" dirty="0">
                    <a:solidFill>
                      <a:schemeClr val="tx1">
                        <a:lumMod val="95000"/>
                        <a:lumOff val="5000"/>
                      </a:schemeClr>
                    </a:solidFill>
                  </a:rPr>
                  <a:t>Renal Blood  Flow</a:t>
                </a:r>
              </a:p>
              <a:p>
                <a:pPr marL="0" lvl="1" indent="0">
                  <a:buNone/>
                </a:pPr>
                <a:endParaRPr lang="en-US" dirty="0">
                  <a:solidFill>
                    <a:schemeClr val="tx1">
                      <a:lumMod val="95000"/>
                      <a:lumOff val="5000"/>
                    </a:schemeClr>
                  </a:solidFill>
                </a:endParaRPr>
              </a:p>
              <a:p>
                <a:endParaRPr lang="en-US" dirty="0"/>
              </a:p>
              <a:p>
                <a:pPr marL="0" lvl="1" indent="0">
                  <a:buNone/>
                </a:pPr>
                <a:endParaRPr lang="en-US" b="0" dirty="0" smtClean="0">
                  <a:ea typeface="Cambria Math" panose="02040503050406030204" pitchFamily="18" charset="0"/>
                </a:endParaRPr>
              </a:p>
              <a:p>
                <a:pPr marL="0" lvl="1"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6603" y="191069"/>
                <a:ext cx="8652681" cy="6414447"/>
              </a:xfrm>
              <a:blipFill rotWithShape="0">
                <a:blip r:embed="rId2"/>
                <a:stretch>
                  <a:fillRect l="-1409" t="-1519" r="-211"/>
                </a:stretch>
              </a:blipFill>
            </p:spPr>
            <p:txBody>
              <a:bodyPr/>
              <a:lstStyle/>
              <a:p>
                <a:r>
                  <a:rPr lang="en-US">
                    <a:noFill/>
                  </a:rPr>
                  <a:t> </a:t>
                </a:r>
              </a:p>
            </p:txBody>
          </p:sp>
        </mc:Fallback>
      </mc:AlternateContent>
    </p:spTree>
    <p:extLst>
      <p:ext uri="{BB962C8B-B14F-4D97-AF65-F5344CB8AC3E}">
        <p14:creationId xmlns:p14="http://schemas.microsoft.com/office/powerpoint/2010/main" val="36984950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1069"/>
            <a:ext cx="8229600" cy="6666931"/>
          </a:xfrm>
        </p:spPr>
        <p:txBody>
          <a:bodyPr>
            <a:normAutofit fontScale="85000" lnSpcReduction="10000"/>
          </a:bodyPr>
          <a:lstStyle/>
          <a:p>
            <a:pPr marL="0" indent="0">
              <a:buNone/>
            </a:pPr>
            <a:r>
              <a:rPr lang="en-US" sz="2800" b="1" dirty="0" smtClean="0">
                <a:solidFill>
                  <a:srgbClr val="002060"/>
                </a:solidFill>
              </a:rPr>
              <a:t>32-What is the </a:t>
            </a:r>
            <a:r>
              <a:rPr lang="en-US" sz="2800" b="1" dirty="0">
                <a:solidFill>
                  <a:srgbClr val="002060"/>
                </a:solidFill>
              </a:rPr>
              <a:t>Filtration Fraction (FF) </a:t>
            </a:r>
            <a:r>
              <a:rPr lang="en-US" sz="2800" b="1" dirty="0" smtClean="0">
                <a:solidFill>
                  <a:srgbClr val="002060"/>
                </a:solidFill>
              </a:rPr>
              <a:t>and how much is it ?</a:t>
            </a:r>
          </a:p>
          <a:p>
            <a:pPr marL="0" indent="0">
              <a:buNone/>
            </a:pPr>
            <a:r>
              <a:rPr lang="en-US" sz="2800" dirty="0" smtClean="0"/>
              <a:t>	ratio </a:t>
            </a:r>
            <a:r>
              <a:rPr lang="en-US" sz="2800" dirty="0"/>
              <a:t>of the GFR to the renal plasma flow </a:t>
            </a:r>
            <a:r>
              <a:rPr lang="en-US" sz="2800" dirty="0" smtClean="0"/>
              <a:t>	(</a:t>
            </a:r>
            <a:r>
              <a:rPr lang="en-US" sz="2800" dirty="0"/>
              <a:t>GFR/TRPF).</a:t>
            </a:r>
          </a:p>
          <a:p>
            <a:pPr marL="0" indent="0">
              <a:buNone/>
            </a:pPr>
            <a:r>
              <a:rPr lang="en-US" sz="2800" b="1" dirty="0" smtClean="0">
                <a:solidFill>
                  <a:srgbClr val="002060"/>
                </a:solidFill>
              </a:rPr>
              <a:t>33-How much of blood flow goes to kidney= renal blood flow  ?</a:t>
            </a:r>
          </a:p>
          <a:p>
            <a:pPr lvl="1"/>
            <a:r>
              <a:rPr lang="en-US" sz="2400" dirty="0" smtClean="0"/>
              <a:t>20-25</a:t>
            </a:r>
            <a:r>
              <a:rPr lang="en-US" sz="2400" dirty="0"/>
              <a:t>% of total cardiac output. </a:t>
            </a:r>
            <a:r>
              <a:rPr lang="en-US" sz="2400" dirty="0" smtClean="0"/>
              <a:t>= 1 L/min</a:t>
            </a:r>
          </a:p>
          <a:p>
            <a:pPr marL="0" indent="0">
              <a:buNone/>
            </a:pPr>
            <a:r>
              <a:rPr lang="en-US" sz="2800" b="1" dirty="0" smtClean="0">
                <a:solidFill>
                  <a:srgbClr val="002060"/>
                </a:solidFill>
              </a:rPr>
              <a:t>34-Out of that how much plasma supply to 	kidney ?</a:t>
            </a:r>
          </a:p>
          <a:p>
            <a:pPr lvl="2"/>
            <a:r>
              <a:rPr lang="en-US" dirty="0"/>
              <a:t>625 </a:t>
            </a:r>
            <a:r>
              <a:rPr lang="en-US" dirty="0" smtClean="0"/>
              <a:t>ml </a:t>
            </a:r>
          </a:p>
          <a:p>
            <a:pPr lvl="2"/>
            <a:r>
              <a:rPr lang="en-US" dirty="0" smtClean="0"/>
              <a:t>Out of that 125 ml is filtered </a:t>
            </a:r>
          </a:p>
          <a:p>
            <a:pPr marL="114300" indent="0">
              <a:buNone/>
            </a:pPr>
            <a:r>
              <a:rPr lang="en-US" sz="2800" b="1" dirty="0" smtClean="0">
                <a:solidFill>
                  <a:srgbClr val="002060"/>
                </a:solidFill>
              </a:rPr>
              <a:t>35-So Filtration fraction normal value ? </a:t>
            </a:r>
            <a:endParaRPr lang="en-US" sz="2800" dirty="0" smtClean="0"/>
          </a:p>
          <a:p>
            <a:pPr marL="114300" indent="0">
              <a:buNone/>
            </a:pPr>
            <a:r>
              <a:rPr lang="en-US" sz="2800" dirty="0"/>
              <a:t>	</a:t>
            </a:r>
            <a:r>
              <a:rPr lang="en-US" sz="2800" dirty="0" smtClean="0"/>
              <a:t> </a:t>
            </a:r>
            <a:r>
              <a:rPr lang="en-US" sz="2800" dirty="0"/>
              <a:t>(GFR/TRPF) = </a:t>
            </a:r>
            <a:r>
              <a:rPr lang="en-US" sz="2800" dirty="0" smtClean="0"/>
              <a:t>0.2( 20%)</a:t>
            </a:r>
          </a:p>
          <a:p>
            <a:pPr marL="0" indent="0">
              <a:buNone/>
            </a:pPr>
            <a:endParaRPr lang="en-US" sz="2000" b="1" dirty="0" smtClean="0">
              <a:solidFill>
                <a:srgbClr val="FF0000"/>
              </a:solidFill>
            </a:endParaRPr>
          </a:p>
          <a:p>
            <a:pPr marL="0" indent="0">
              <a:buNone/>
            </a:pPr>
            <a:r>
              <a:rPr lang="en-US" sz="2000" b="1" dirty="0" smtClean="0">
                <a:solidFill>
                  <a:srgbClr val="FF0000"/>
                </a:solidFill>
              </a:rPr>
              <a:t>Measurement </a:t>
            </a:r>
            <a:r>
              <a:rPr lang="en-US" sz="2000" b="1" dirty="0">
                <a:solidFill>
                  <a:srgbClr val="FF0000"/>
                </a:solidFill>
              </a:rPr>
              <a:t>of GFR:</a:t>
            </a:r>
          </a:p>
          <a:p>
            <a:pPr marL="628650" indent="-400050"/>
            <a:r>
              <a:rPr lang="en-US" sz="2000" dirty="0"/>
              <a:t>Characteristic of substance used for measurement:	</a:t>
            </a:r>
          </a:p>
          <a:p>
            <a:pPr marL="1028700" lvl="1" indent="-400050"/>
            <a:r>
              <a:rPr lang="en-US" sz="2000" dirty="0"/>
              <a:t>1- </a:t>
            </a:r>
            <a:r>
              <a:rPr lang="en-US" sz="2000" dirty="0">
                <a:solidFill>
                  <a:srgbClr val="FF0000"/>
                </a:solidFill>
              </a:rPr>
              <a:t>Freely filtered </a:t>
            </a:r>
            <a:r>
              <a:rPr lang="en-US" sz="2000" dirty="0"/>
              <a:t>(not </a:t>
            </a:r>
            <a:r>
              <a:rPr lang="en-US" sz="2000" dirty="0">
                <a:solidFill>
                  <a:srgbClr val="FF0000"/>
                </a:solidFill>
              </a:rPr>
              <a:t>reabsorbed </a:t>
            </a:r>
            <a:r>
              <a:rPr lang="en-US" sz="2000" dirty="0"/>
              <a:t>not </a:t>
            </a:r>
            <a:r>
              <a:rPr lang="en-US" sz="2000" dirty="0">
                <a:solidFill>
                  <a:srgbClr val="FF0000"/>
                </a:solidFill>
              </a:rPr>
              <a:t>secreted</a:t>
            </a:r>
            <a:r>
              <a:rPr lang="en-US" sz="2000" dirty="0"/>
              <a:t>)</a:t>
            </a:r>
          </a:p>
          <a:p>
            <a:pPr marL="1028700" lvl="1" indent="-400050"/>
            <a:r>
              <a:rPr lang="en-US" sz="2000" dirty="0"/>
              <a:t>2- Not metabolized by the kidney</a:t>
            </a:r>
          </a:p>
          <a:p>
            <a:pPr marL="1028700" lvl="1" indent="-400050"/>
            <a:r>
              <a:rPr lang="en-US" sz="2000" dirty="0"/>
              <a:t>3- Not toxic and stable</a:t>
            </a:r>
          </a:p>
          <a:p>
            <a:pPr marL="1028700" lvl="1" indent="-400050"/>
            <a:r>
              <a:rPr lang="en-US" sz="2000" dirty="0"/>
              <a:t>4- Not bound to plasma protein</a:t>
            </a:r>
          </a:p>
          <a:p>
            <a:pPr marL="1028700" lvl="1" indent="-400050"/>
            <a:r>
              <a:rPr lang="en-US" sz="2000" dirty="0"/>
              <a:t>5- Does not change renal plasma </a:t>
            </a:r>
            <a:r>
              <a:rPr lang="en-US" sz="2000" dirty="0" smtClean="0"/>
              <a:t>flow</a:t>
            </a:r>
            <a:endParaRPr lang="en-US" sz="2800" dirty="0" smtClean="0"/>
          </a:p>
          <a:p>
            <a:pPr marL="0" indent="0">
              <a:buNone/>
            </a:pPr>
            <a:r>
              <a:rPr lang="en-US" b="1" dirty="0" smtClean="0">
                <a:solidFill>
                  <a:srgbClr val="002060"/>
                </a:solidFill>
              </a:rPr>
              <a:t>36-Substance </a:t>
            </a:r>
            <a:r>
              <a:rPr lang="en-US" b="1" dirty="0">
                <a:solidFill>
                  <a:srgbClr val="002060"/>
                </a:solidFill>
              </a:rPr>
              <a:t>used to Measurement of GFR?</a:t>
            </a:r>
          </a:p>
          <a:p>
            <a:pPr lvl="1"/>
            <a:r>
              <a:rPr lang="en-US" dirty="0"/>
              <a:t>Inulin</a:t>
            </a:r>
            <a:endParaRPr lang="en-US" u="sng" dirty="0"/>
          </a:p>
          <a:p>
            <a:pPr marL="114300" indent="0">
              <a:buNone/>
            </a:pPr>
            <a:endParaRPr lang="en-US" sz="2800" dirty="0"/>
          </a:p>
          <a:p>
            <a:endParaRPr lang="en-US" sz="2800" dirty="0"/>
          </a:p>
        </p:txBody>
      </p:sp>
    </p:spTree>
    <p:extLst>
      <p:ext uri="{BB962C8B-B14F-4D97-AF65-F5344CB8AC3E}">
        <p14:creationId xmlns:p14="http://schemas.microsoft.com/office/powerpoint/2010/main" val="1717290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2992" y="85550"/>
            <a:ext cx="8229600" cy="4525963"/>
          </a:xfrm>
        </p:spPr>
        <p:txBody>
          <a:bodyPr/>
          <a:lstStyle/>
          <a:p>
            <a:pPr marL="0" indent="0">
              <a:buNone/>
            </a:pPr>
            <a:r>
              <a:rPr lang="en-US" b="1" u="sng" dirty="0" smtClean="0"/>
              <a:t>Function of kidney “ slide 4+5” :</a:t>
            </a:r>
          </a:p>
          <a:p>
            <a:r>
              <a:rPr lang="en-US" dirty="0"/>
              <a:t>Excretion</a:t>
            </a:r>
          </a:p>
          <a:p>
            <a:r>
              <a:rPr lang="en-US" dirty="0"/>
              <a:t>Homeostatic function</a:t>
            </a:r>
          </a:p>
          <a:p>
            <a:r>
              <a:rPr lang="en-US" dirty="0"/>
              <a:t>Biosynthesis/</a:t>
            </a:r>
            <a:r>
              <a:rPr lang="en-US" dirty="0" smtClean="0"/>
              <a:t>Metabolism</a:t>
            </a:r>
          </a:p>
          <a:p>
            <a:pPr marL="0" indent="0">
              <a:buNone/>
            </a:pPr>
            <a:endParaRPr lang="en-US" b="1" u="sng" dirty="0" smtClean="0"/>
          </a:p>
          <a:p>
            <a:pPr marL="0" indent="0">
              <a:buNone/>
            </a:pPr>
            <a:r>
              <a:rPr lang="en-US" b="1" u="sng" dirty="0" smtClean="0"/>
              <a:t>Type of nephron :</a:t>
            </a:r>
            <a:endParaRPr lang="en-US" b="1" u="sng" dirty="0"/>
          </a:p>
          <a:p>
            <a:endParaRPr lang="en-US" dirty="0"/>
          </a:p>
        </p:txBody>
      </p:sp>
      <p:pic>
        <p:nvPicPr>
          <p:cNvPr id="4" name="table"/>
          <p:cNvPicPr>
            <a:picLocks noChangeAspect="1"/>
          </p:cNvPicPr>
          <p:nvPr/>
        </p:nvPicPr>
        <p:blipFill>
          <a:blip r:embed="rId2"/>
          <a:stretch>
            <a:fillRect/>
          </a:stretch>
        </p:blipFill>
        <p:spPr>
          <a:xfrm>
            <a:off x="0" y="3926144"/>
            <a:ext cx="8915400" cy="2426973"/>
          </a:xfrm>
          <a:prstGeom prst="rect">
            <a:avLst/>
          </a:prstGeom>
        </p:spPr>
      </p:pic>
    </p:spTree>
    <p:extLst>
      <p:ext uri="{BB962C8B-B14F-4D97-AF65-F5344CB8AC3E}">
        <p14:creationId xmlns:p14="http://schemas.microsoft.com/office/powerpoint/2010/main" val="4239297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6862"/>
            <a:ext cx="8229600" cy="1143000"/>
          </a:xfrm>
        </p:spPr>
        <p:txBody>
          <a:bodyPr>
            <a:normAutofit/>
          </a:bodyPr>
          <a:lstStyle/>
          <a:p>
            <a:r>
              <a:rPr lang="en-US" sz="3600" dirty="0" smtClean="0"/>
              <a:t>lec3</a:t>
            </a:r>
            <a:endParaRPr lang="en-US" sz="3600" dirty="0"/>
          </a:p>
        </p:txBody>
      </p:sp>
      <p:graphicFrame>
        <p:nvGraphicFramePr>
          <p:cNvPr id="4" name="Diagram 3"/>
          <p:cNvGraphicFramePr/>
          <p:nvPr>
            <p:extLst>
              <p:ext uri="{D42A27DB-BD31-4B8C-83A1-F6EECF244321}">
                <p14:modId xmlns:p14="http://schemas.microsoft.com/office/powerpoint/2010/main" val="2616026079"/>
              </p:ext>
            </p:extLst>
          </p:nvPr>
        </p:nvGraphicFramePr>
        <p:xfrm>
          <a:off x="-464024" y="668740"/>
          <a:ext cx="9744501" cy="61892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36748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1070"/>
            <a:ext cx="8229600" cy="6769288"/>
          </a:xfrm>
        </p:spPr>
        <p:txBody>
          <a:bodyPr>
            <a:normAutofit fontScale="92500" lnSpcReduction="20000"/>
          </a:bodyPr>
          <a:lstStyle/>
          <a:p>
            <a:pPr marL="0" lvl="0" indent="0">
              <a:buNone/>
            </a:pPr>
            <a:r>
              <a:rPr lang="en-US" sz="2800" b="1" dirty="0" smtClean="0">
                <a:solidFill>
                  <a:srgbClr val="002060"/>
                </a:solidFill>
              </a:rPr>
              <a:t>38-What are the Substance utilize for co-transport for many substances in renal tubule ? </a:t>
            </a:r>
          </a:p>
          <a:p>
            <a:pPr marL="0" indent="0">
              <a:buNone/>
            </a:pPr>
            <a:r>
              <a:rPr lang="en-US" sz="2800" dirty="0"/>
              <a:t>	Na+ (</a:t>
            </a:r>
            <a:r>
              <a:rPr lang="en-US" sz="2800" dirty="0" smtClean="0"/>
              <a:t>sodium )</a:t>
            </a:r>
            <a:endParaRPr lang="en-US" sz="2800" b="1" dirty="0" smtClean="0">
              <a:solidFill>
                <a:srgbClr val="002060"/>
              </a:solidFill>
            </a:endParaRPr>
          </a:p>
          <a:p>
            <a:pPr marL="0" indent="0">
              <a:buNone/>
            </a:pPr>
            <a:r>
              <a:rPr lang="en-US" sz="2800" dirty="0">
                <a:latin typeface="Aparajita" panose="020B0604020202020204" pitchFamily="34" charset="0"/>
                <a:cs typeface="Aparajita" panose="020B0604020202020204" pitchFamily="34" charset="0"/>
              </a:rPr>
              <a:t>	</a:t>
            </a:r>
            <a:r>
              <a:rPr lang="en-US" sz="2800" dirty="0" smtClean="0">
                <a:latin typeface="Aparajita" panose="020B0604020202020204" pitchFamily="34" charset="0"/>
                <a:cs typeface="Aparajita" panose="020B0604020202020204" pitchFamily="34" charset="0"/>
              </a:rPr>
              <a:t>-</a:t>
            </a:r>
            <a:r>
              <a:rPr lang="en-US" sz="2800" b="1" dirty="0">
                <a:solidFill>
                  <a:srgbClr val="002060"/>
                </a:solidFill>
              </a:rPr>
              <a:t>GLUT</a:t>
            </a:r>
            <a:r>
              <a:rPr lang="en-US" sz="2800" dirty="0" smtClean="0"/>
              <a:t> </a:t>
            </a:r>
            <a:r>
              <a:rPr lang="en-US" sz="2800" b="1" dirty="0" smtClean="0">
                <a:solidFill>
                  <a:srgbClr val="002060"/>
                </a:solidFill>
              </a:rPr>
              <a:t>depends </a:t>
            </a:r>
            <a:r>
              <a:rPr lang="en-US" sz="2800" b="1" dirty="0">
                <a:solidFill>
                  <a:srgbClr val="002060"/>
                </a:solidFill>
              </a:rPr>
              <a:t>on ? </a:t>
            </a:r>
            <a:r>
              <a:rPr lang="en-US" sz="2800" dirty="0"/>
              <a:t>Facilitated </a:t>
            </a:r>
            <a:r>
              <a:rPr lang="en-US" sz="2800" dirty="0" smtClean="0"/>
              <a:t>diffusion</a:t>
            </a:r>
          </a:p>
          <a:p>
            <a:pPr marL="0" indent="0">
              <a:buNone/>
            </a:pPr>
            <a:r>
              <a:rPr lang="en-US" sz="2800" b="1" dirty="0" smtClean="0">
                <a:solidFill>
                  <a:srgbClr val="002060"/>
                </a:solidFill>
              </a:rPr>
              <a:t>39-Glucouse utilizes which type of transport</a:t>
            </a:r>
            <a:r>
              <a:rPr lang="en-US" sz="2800" dirty="0" smtClean="0">
                <a:solidFill>
                  <a:srgbClr val="002060"/>
                </a:solidFill>
              </a:rPr>
              <a:t>?</a:t>
            </a:r>
          </a:p>
          <a:p>
            <a:pPr marL="0" indent="0">
              <a:buNone/>
            </a:pPr>
            <a:r>
              <a:rPr lang="en-US" sz="2800" dirty="0" smtClean="0">
                <a:solidFill>
                  <a:schemeClr val="tx1">
                    <a:lumMod val="95000"/>
                    <a:lumOff val="5000"/>
                  </a:schemeClr>
                </a:solidFill>
              </a:rPr>
              <a:t>	 </a:t>
            </a:r>
            <a:r>
              <a:rPr lang="en-US" sz="2800" dirty="0">
                <a:solidFill>
                  <a:schemeClr val="tx1">
                    <a:lumMod val="95000"/>
                    <a:lumOff val="5000"/>
                  </a:schemeClr>
                </a:solidFill>
              </a:rPr>
              <a:t>co-transport </a:t>
            </a:r>
            <a:r>
              <a:rPr lang="en-US" sz="2800" dirty="0" smtClean="0">
                <a:solidFill>
                  <a:schemeClr val="tx1">
                    <a:lumMod val="95000"/>
                    <a:lumOff val="5000"/>
                  </a:schemeClr>
                </a:solidFill>
              </a:rPr>
              <a:t>or 2ry active transport </a:t>
            </a:r>
          </a:p>
          <a:p>
            <a:pPr marL="0" lvl="0" indent="0">
              <a:buNone/>
            </a:pPr>
            <a:r>
              <a:rPr lang="en-US" sz="2800" b="1" dirty="0" smtClean="0">
                <a:solidFill>
                  <a:srgbClr val="002060"/>
                </a:solidFill>
              </a:rPr>
              <a:t>40- H+ ion utilizes </a:t>
            </a:r>
            <a:r>
              <a:rPr lang="en-US" sz="2800" b="1" dirty="0">
                <a:solidFill>
                  <a:srgbClr val="002060"/>
                </a:solidFill>
              </a:rPr>
              <a:t>which </a:t>
            </a:r>
            <a:r>
              <a:rPr lang="en-US" sz="2800" b="1" dirty="0" smtClean="0">
                <a:solidFill>
                  <a:srgbClr val="002060"/>
                </a:solidFill>
              </a:rPr>
              <a:t>type </a:t>
            </a:r>
            <a:r>
              <a:rPr lang="en-US" sz="2800" b="1" dirty="0">
                <a:solidFill>
                  <a:srgbClr val="002060"/>
                </a:solidFill>
              </a:rPr>
              <a:t>of transport</a:t>
            </a:r>
            <a:r>
              <a:rPr lang="en-US" sz="2800" b="1" dirty="0" smtClean="0">
                <a:solidFill>
                  <a:srgbClr val="002060"/>
                </a:solidFill>
              </a:rPr>
              <a:t> </a:t>
            </a:r>
            <a:r>
              <a:rPr lang="en-US" sz="2800" dirty="0" smtClean="0">
                <a:solidFill>
                  <a:srgbClr val="002060"/>
                </a:solidFill>
              </a:rPr>
              <a:t>?</a:t>
            </a:r>
          </a:p>
          <a:p>
            <a:pPr marL="0" lvl="0" indent="0">
              <a:buNone/>
            </a:pPr>
            <a:r>
              <a:rPr lang="en-US" sz="2800" dirty="0">
                <a:solidFill>
                  <a:schemeClr val="tx1">
                    <a:lumMod val="95000"/>
                    <a:lumOff val="5000"/>
                  </a:schemeClr>
                </a:solidFill>
              </a:rPr>
              <a:t>	</a:t>
            </a:r>
            <a:r>
              <a:rPr lang="en-US" sz="2800" dirty="0" smtClean="0">
                <a:solidFill>
                  <a:schemeClr val="tx1">
                    <a:lumMod val="95000"/>
                    <a:lumOff val="5000"/>
                  </a:schemeClr>
                </a:solidFill>
              </a:rPr>
              <a:t> mostly counter-transport </a:t>
            </a:r>
          </a:p>
          <a:p>
            <a:pPr marL="0" indent="0">
              <a:buNone/>
            </a:pPr>
            <a:r>
              <a:rPr lang="en-US" sz="3000" b="1" dirty="0" smtClean="0">
                <a:solidFill>
                  <a:srgbClr val="002060"/>
                </a:solidFill>
              </a:rPr>
              <a:t>41-Common </a:t>
            </a:r>
            <a:r>
              <a:rPr lang="en-US" sz="3000" b="1" dirty="0">
                <a:solidFill>
                  <a:srgbClr val="002060"/>
                </a:solidFill>
              </a:rPr>
              <a:t>Substances Reabsorbed in PCT:</a:t>
            </a:r>
          </a:p>
          <a:p>
            <a:pPr marL="536575" lvl="1" indent="-320675"/>
            <a:r>
              <a:rPr lang="en-US" dirty="0" smtClean="0"/>
              <a:t>Sodium           </a:t>
            </a:r>
            <a:r>
              <a:rPr lang="en-US" dirty="0"/>
              <a:t>65%</a:t>
            </a:r>
          </a:p>
          <a:p>
            <a:pPr marL="536575" lvl="1" indent="-320675"/>
            <a:r>
              <a:rPr lang="en-US" dirty="0"/>
              <a:t>Chloride         50%</a:t>
            </a:r>
          </a:p>
          <a:p>
            <a:pPr marL="536575" lvl="1" indent="-320675"/>
            <a:r>
              <a:rPr lang="en-US" dirty="0"/>
              <a:t>Glucose          100%</a:t>
            </a:r>
          </a:p>
          <a:p>
            <a:pPr marL="536575" lvl="1" indent="-320675"/>
            <a:r>
              <a:rPr lang="en-US" dirty="0"/>
              <a:t>Water             65%</a:t>
            </a:r>
          </a:p>
          <a:p>
            <a:pPr marL="536575" lvl="1" indent="-320675"/>
            <a:r>
              <a:rPr lang="en-US" dirty="0"/>
              <a:t>Amino acid   100%</a:t>
            </a:r>
          </a:p>
          <a:p>
            <a:pPr marL="536575" lvl="1" indent="-320675"/>
            <a:r>
              <a:rPr lang="en-US" dirty="0"/>
              <a:t>Bicarbonate  90%</a:t>
            </a:r>
          </a:p>
          <a:p>
            <a:pPr marL="536575" lvl="1" indent="-320675"/>
            <a:r>
              <a:rPr lang="en-US" dirty="0"/>
              <a:t>Phosphate</a:t>
            </a:r>
          </a:p>
          <a:p>
            <a:pPr marL="536575" lvl="1" indent="-320675"/>
            <a:r>
              <a:rPr lang="en-US" dirty="0"/>
              <a:t>Urea</a:t>
            </a:r>
          </a:p>
          <a:p>
            <a:pPr marL="0" lvl="0" indent="0">
              <a:buNone/>
            </a:pPr>
            <a:endParaRPr lang="en-US" sz="2800" dirty="0"/>
          </a:p>
          <a:p>
            <a:pPr marL="0" indent="0">
              <a:buNone/>
            </a:pPr>
            <a:endParaRPr lang="en-US" sz="2800" dirty="0" smtClean="0"/>
          </a:p>
          <a:p>
            <a:pPr marL="0" indent="0">
              <a:buNone/>
            </a:pPr>
            <a:endParaRPr lang="en-US" sz="2800" dirty="0" smtClean="0"/>
          </a:p>
          <a:p>
            <a:pPr marL="0" indent="0">
              <a:buNone/>
            </a:pPr>
            <a:endParaRPr lang="en-US" sz="2800" dirty="0"/>
          </a:p>
        </p:txBody>
      </p:sp>
    </p:spTree>
    <p:extLst>
      <p:ext uri="{BB962C8B-B14F-4D97-AF65-F5344CB8AC3E}">
        <p14:creationId xmlns:p14="http://schemas.microsoft.com/office/powerpoint/2010/main" val="15384821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3899" y="134796"/>
            <a:ext cx="8372901" cy="6723204"/>
          </a:xfrm>
        </p:spPr>
        <p:txBody>
          <a:bodyPr>
            <a:normAutofit lnSpcReduction="10000"/>
          </a:bodyPr>
          <a:lstStyle/>
          <a:p>
            <a:pPr marL="0" indent="0">
              <a:buNone/>
            </a:pPr>
            <a:r>
              <a:rPr lang="en-US" sz="2400" b="1" dirty="0" smtClean="0">
                <a:solidFill>
                  <a:srgbClr val="002060"/>
                </a:solidFill>
              </a:rPr>
              <a:t>42-What is the specialty of </a:t>
            </a:r>
            <a:r>
              <a:rPr lang="en-US" sz="2400" b="1" dirty="0">
                <a:solidFill>
                  <a:srgbClr val="002060"/>
                </a:solidFill>
              </a:rPr>
              <a:t>Loop of </a:t>
            </a:r>
            <a:r>
              <a:rPr lang="en-US" sz="2400" b="1" dirty="0" smtClean="0">
                <a:solidFill>
                  <a:srgbClr val="002060"/>
                </a:solidFill>
              </a:rPr>
              <a:t>Henle?</a:t>
            </a:r>
          </a:p>
          <a:p>
            <a:pPr marL="400050" lvl="1" indent="0" algn="just">
              <a:buNone/>
            </a:pPr>
            <a:r>
              <a:rPr lang="en-US" sz="2400" b="1" dirty="0" smtClean="0"/>
              <a:t>descending limb:</a:t>
            </a:r>
            <a:r>
              <a:rPr lang="en-US" sz="2400" dirty="0" smtClean="0"/>
              <a:t> highly </a:t>
            </a:r>
            <a:r>
              <a:rPr lang="en-US" sz="2400" dirty="0"/>
              <a:t>permeable to water</a:t>
            </a:r>
          </a:p>
          <a:p>
            <a:pPr marL="400050" lvl="1" indent="0" algn="just">
              <a:buNone/>
            </a:pPr>
            <a:r>
              <a:rPr lang="en-US" sz="2400" b="1" dirty="0" smtClean="0"/>
              <a:t>Ascending limb</a:t>
            </a:r>
            <a:r>
              <a:rPr lang="en-US" sz="2400" dirty="0" smtClean="0"/>
              <a:t>: only permeable to electrolyte and impermeable </a:t>
            </a:r>
            <a:r>
              <a:rPr lang="en-US" sz="2400" dirty="0"/>
              <a:t>to water. </a:t>
            </a:r>
            <a:endParaRPr lang="en-US" sz="2400" u="sng" dirty="0"/>
          </a:p>
          <a:p>
            <a:pPr marL="0" indent="0" algn="just">
              <a:buNone/>
            </a:pPr>
            <a:r>
              <a:rPr lang="en-US" sz="2400" b="1" dirty="0" smtClean="0">
                <a:solidFill>
                  <a:srgbClr val="002060"/>
                </a:solidFill>
              </a:rPr>
              <a:t>43-What </a:t>
            </a:r>
            <a:r>
              <a:rPr lang="en-US" sz="2400" b="1" dirty="0">
                <a:solidFill>
                  <a:srgbClr val="002060"/>
                </a:solidFill>
              </a:rPr>
              <a:t>is the specialty </a:t>
            </a:r>
            <a:r>
              <a:rPr lang="en-US" sz="2400" b="1" dirty="0" smtClean="0">
                <a:solidFill>
                  <a:srgbClr val="002060"/>
                </a:solidFill>
              </a:rPr>
              <a:t>Late </a:t>
            </a:r>
            <a:r>
              <a:rPr lang="en-US" sz="2400" b="1" dirty="0">
                <a:solidFill>
                  <a:srgbClr val="002060"/>
                </a:solidFill>
              </a:rPr>
              <a:t>DCT and Cortical Collecting </a:t>
            </a:r>
            <a:r>
              <a:rPr lang="en-US" sz="2400" b="1" dirty="0" smtClean="0">
                <a:solidFill>
                  <a:srgbClr val="002060"/>
                </a:solidFill>
              </a:rPr>
              <a:t>Tubule?</a:t>
            </a:r>
          </a:p>
          <a:p>
            <a:pPr marL="0" indent="0" algn="just">
              <a:buNone/>
            </a:pPr>
            <a:r>
              <a:rPr lang="en-US" sz="2400" dirty="0" smtClean="0"/>
              <a:t>	Hormone regulation </a:t>
            </a:r>
          </a:p>
          <a:p>
            <a:pPr marL="0" indent="0" algn="just">
              <a:buNone/>
            </a:pPr>
            <a:r>
              <a:rPr lang="en-US" sz="2400" dirty="0">
                <a:latin typeface="Aparajita" panose="020B0604020202020204" pitchFamily="34" charset="0"/>
                <a:cs typeface="Aparajita" panose="020B0604020202020204" pitchFamily="34" charset="0"/>
              </a:rPr>
              <a:t>	</a:t>
            </a:r>
            <a:r>
              <a:rPr lang="en-US" sz="2400" dirty="0" smtClean="0">
                <a:latin typeface="Aparajita" panose="020B0604020202020204" pitchFamily="34" charset="0"/>
                <a:cs typeface="Aparajita" panose="020B0604020202020204" pitchFamily="34" charset="0"/>
              </a:rPr>
              <a:t>- </a:t>
            </a:r>
            <a:r>
              <a:rPr lang="en-US" sz="2400" b="1" dirty="0">
                <a:solidFill>
                  <a:srgbClr val="002060"/>
                </a:solidFill>
              </a:rPr>
              <a:t>Which Hormone can control the Permeability of substances in Water</a:t>
            </a:r>
            <a:r>
              <a:rPr lang="en-US" sz="2400" b="1" dirty="0" smtClean="0">
                <a:solidFill>
                  <a:srgbClr val="002060"/>
                </a:solidFill>
              </a:rPr>
              <a:t>?</a:t>
            </a:r>
          </a:p>
          <a:p>
            <a:pPr marL="0" indent="0" algn="just">
              <a:buNone/>
            </a:pPr>
            <a:r>
              <a:rPr lang="en-US" sz="2400" b="1" dirty="0">
                <a:solidFill>
                  <a:srgbClr val="002060"/>
                </a:solidFill>
              </a:rPr>
              <a:t>	</a:t>
            </a:r>
            <a:r>
              <a:rPr lang="en-US" sz="2400" dirty="0"/>
              <a:t> Anti diuretic Hormone </a:t>
            </a:r>
            <a:r>
              <a:rPr lang="en-US" sz="2400" dirty="0" smtClean="0"/>
              <a:t>(ADH) or Vasopressin </a:t>
            </a:r>
            <a:endParaRPr lang="en-US" sz="2400" dirty="0"/>
          </a:p>
          <a:p>
            <a:pPr marL="0" indent="0" algn="just">
              <a:buNone/>
            </a:pPr>
            <a:r>
              <a:rPr lang="en-US" sz="2400" b="1" dirty="0" smtClean="0">
                <a:solidFill>
                  <a:srgbClr val="002060"/>
                </a:solidFill>
              </a:rPr>
              <a:t>44-What are the type of cells present in the segment ?</a:t>
            </a:r>
          </a:p>
          <a:p>
            <a:pPr marL="0" indent="0" algn="just">
              <a:buNone/>
            </a:pPr>
            <a:r>
              <a:rPr lang="en-US" sz="2400" dirty="0" smtClean="0"/>
              <a:t>	Principal </a:t>
            </a:r>
            <a:r>
              <a:rPr lang="en-US" sz="2400" dirty="0"/>
              <a:t>cells </a:t>
            </a:r>
            <a:r>
              <a:rPr lang="en-US" sz="2400" dirty="0" smtClean="0"/>
              <a:t>+Intercalated cells</a:t>
            </a:r>
          </a:p>
          <a:p>
            <a:pPr marL="0" indent="0" algn="just">
              <a:buNone/>
            </a:pPr>
            <a:r>
              <a:rPr lang="en-US" sz="2400" b="1" dirty="0" smtClean="0">
                <a:solidFill>
                  <a:srgbClr val="002060"/>
                </a:solidFill>
              </a:rPr>
              <a:t>45-What is the function of </a:t>
            </a:r>
            <a:r>
              <a:rPr lang="en-US" sz="2400" b="1" dirty="0">
                <a:solidFill>
                  <a:srgbClr val="002060"/>
                </a:solidFill>
              </a:rPr>
              <a:t>Principal cells </a:t>
            </a:r>
            <a:r>
              <a:rPr lang="en-US" sz="2400" b="1" dirty="0" smtClean="0">
                <a:solidFill>
                  <a:srgbClr val="002060"/>
                </a:solidFill>
              </a:rPr>
              <a:t>? </a:t>
            </a:r>
          </a:p>
          <a:p>
            <a:pPr marL="0" indent="0" algn="just">
              <a:buNone/>
            </a:pPr>
            <a:r>
              <a:rPr lang="en-US" sz="2400" dirty="0" smtClean="0"/>
              <a:t>	Have </a:t>
            </a:r>
            <a:r>
              <a:rPr lang="en-US" sz="2400" dirty="0"/>
              <a:t>receptors for hormones like aldosterone , help in </a:t>
            </a:r>
            <a:r>
              <a:rPr lang="en-US" sz="2400" dirty="0" smtClean="0"/>
              <a:t>	reabsorption </a:t>
            </a:r>
            <a:r>
              <a:rPr lang="en-US" sz="2400" dirty="0"/>
              <a:t>of electrolytes </a:t>
            </a:r>
          </a:p>
          <a:p>
            <a:pPr marL="0" indent="0" algn="just">
              <a:buNone/>
            </a:pPr>
            <a:r>
              <a:rPr lang="en-US" sz="2400" b="1" dirty="0" smtClean="0">
                <a:solidFill>
                  <a:srgbClr val="002060"/>
                </a:solidFill>
              </a:rPr>
              <a:t>46-What is the function of Intercalated cells?</a:t>
            </a:r>
          </a:p>
          <a:p>
            <a:pPr marL="457200" lvl="1" indent="0" algn="just">
              <a:buNone/>
            </a:pPr>
            <a:r>
              <a:rPr lang="en-US" sz="2400" dirty="0" smtClean="0"/>
              <a:t>Acid base balance , control reabsorb and excretion of H+ ions and Bicarb</a:t>
            </a:r>
            <a:endParaRPr lang="en-US" sz="2400" dirty="0"/>
          </a:p>
          <a:p>
            <a:pPr algn="just"/>
            <a:endParaRPr lang="en-US" sz="2400" dirty="0"/>
          </a:p>
          <a:p>
            <a:pPr algn="just"/>
            <a:endParaRPr lang="en-US" sz="2400" dirty="0" smtClean="0"/>
          </a:p>
          <a:p>
            <a:pPr algn="just"/>
            <a:endParaRPr lang="en-US" sz="2400" u="sng" dirty="0" smtClean="0"/>
          </a:p>
          <a:p>
            <a:pPr algn="just"/>
            <a:endParaRPr lang="en-US" sz="2400" u="sng" dirty="0"/>
          </a:p>
          <a:p>
            <a:endParaRPr lang="en-US" sz="2400" dirty="0"/>
          </a:p>
        </p:txBody>
      </p:sp>
    </p:spTree>
    <p:extLst>
      <p:ext uri="{BB962C8B-B14F-4D97-AF65-F5344CB8AC3E}">
        <p14:creationId xmlns:p14="http://schemas.microsoft.com/office/powerpoint/2010/main" val="36101725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409434"/>
                <a:ext cx="8482084" cy="5716730"/>
              </a:xfrm>
            </p:spPr>
            <p:txBody>
              <a:bodyPr>
                <a:normAutofit/>
              </a:bodyPr>
              <a:lstStyle/>
              <a:p>
                <a:pPr marL="0" indent="0">
                  <a:buNone/>
                </a:pPr>
                <a:r>
                  <a:rPr lang="en-US" sz="2600" b="1" dirty="0" smtClean="0">
                    <a:solidFill>
                      <a:srgbClr val="002060"/>
                    </a:solidFill>
                    <a:latin typeface="+mj-lt"/>
                  </a:rPr>
                  <a:t>47-Medullary </a:t>
                </a:r>
                <a:r>
                  <a:rPr lang="en-US" sz="2600" b="1" dirty="0">
                    <a:solidFill>
                      <a:srgbClr val="002060"/>
                    </a:solidFill>
                    <a:latin typeface="+mj-lt"/>
                  </a:rPr>
                  <a:t>Collecting </a:t>
                </a:r>
                <a:r>
                  <a:rPr lang="en-US" sz="2600" b="1" dirty="0" smtClean="0">
                    <a:solidFill>
                      <a:srgbClr val="002060"/>
                    </a:solidFill>
                    <a:latin typeface="+mj-lt"/>
                  </a:rPr>
                  <a:t>Duct importance?</a:t>
                </a:r>
              </a:p>
              <a:p>
                <a:pPr lvl="1"/>
                <a:r>
                  <a:rPr lang="en-US" sz="2600" dirty="0" smtClean="0">
                    <a:latin typeface="+mj-lt"/>
                  </a:rPr>
                  <a:t>Last step where any change can occur into the tubular fluid , after that the tubular fluid is passed on as urine</a:t>
                </a:r>
              </a:p>
              <a:p>
                <a:pPr marL="0" indent="0">
                  <a:buNone/>
                </a:pPr>
                <a:r>
                  <a:rPr lang="en-US" sz="2600" b="1" dirty="0" smtClean="0">
                    <a:solidFill>
                      <a:srgbClr val="002060"/>
                    </a:solidFill>
                    <a:latin typeface="+mj-lt"/>
                  </a:rPr>
                  <a:t>48-What are the factors or mech that help in reabsorption?</a:t>
                </a:r>
              </a:p>
              <a:p>
                <a:pPr lvl="1">
                  <a:spcBef>
                    <a:spcPts val="0"/>
                  </a:spcBef>
                </a:pPr>
                <a:r>
                  <a:rPr lang="en-US" sz="2600" dirty="0" smtClean="0">
                    <a:latin typeface="+mj-lt"/>
                  </a:rPr>
                  <a:t>Mostly hormones (</a:t>
                </a:r>
                <a:r>
                  <a:rPr lang="en-US" altLang="en-US" sz="2600" dirty="0" smtClean="0">
                    <a:latin typeface="+mj-lt"/>
                  </a:rPr>
                  <a:t>aldosterone, angiotensin II,(</a:t>
                </a:r>
                <a:r>
                  <a:rPr lang="en-US" altLang="en-US" sz="2600" dirty="0">
                    <a:latin typeface="+mj-lt"/>
                  </a:rPr>
                  <a:t>ADH</a:t>
                </a:r>
                <a:r>
                  <a:rPr lang="en-US" altLang="en-US" sz="2600" dirty="0" smtClean="0">
                    <a:latin typeface="+mj-lt"/>
                  </a:rPr>
                  <a:t>)… etc.)</a:t>
                </a:r>
                <a:endParaRPr lang="en-US" sz="2600" dirty="0" smtClean="0">
                  <a:latin typeface="+mj-lt"/>
                </a:endParaRPr>
              </a:p>
              <a:p>
                <a:pPr lvl="1"/>
                <a:r>
                  <a:rPr lang="en-US" sz="2600" dirty="0" smtClean="0">
                    <a:latin typeface="+mj-lt"/>
                  </a:rPr>
                  <a:t>Then same forces, pressures in GFR </a:t>
                </a:r>
              </a:p>
              <a:p>
                <a:pPr marL="0" indent="0">
                  <a:buNone/>
                </a:pPr>
                <a:r>
                  <a:rPr lang="en-US" sz="2600" b="1" dirty="0" smtClean="0">
                    <a:solidFill>
                      <a:srgbClr val="002060"/>
                    </a:solidFill>
                  </a:rPr>
                  <a:t>49- What </a:t>
                </a:r>
                <a:r>
                  <a:rPr lang="en-US" sz="2600" b="1" dirty="0">
                    <a:solidFill>
                      <a:srgbClr val="002060"/>
                    </a:solidFill>
                  </a:rPr>
                  <a:t>is pressure </a:t>
                </a:r>
                <a:r>
                  <a:rPr lang="en-US" sz="2600" b="1" dirty="0" err="1" smtClean="0">
                    <a:solidFill>
                      <a:srgbClr val="002060"/>
                    </a:solidFill>
                  </a:rPr>
                  <a:t>natriuresis</a:t>
                </a:r>
                <a:r>
                  <a:rPr lang="en-US" sz="2600" b="1" dirty="0" smtClean="0">
                    <a:solidFill>
                      <a:srgbClr val="002060"/>
                    </a:solidFill>
                  </a:rPr>
                  <a:t> ?</a:t>
                </a:r>
                <a:endParaRPr lang="en-US" sz="2600" b="1" dirty="0">
                  <a:solidFill>
                    <a:srgbClr val="002060"/>
                  </a:solidFill>
                </a:endParaRPr>
              </a:p>
              <a:p>
                <a:pPr marL="0" indent="0">
                  <a:buNone/>
                </a:pPr>
                <a:r>
                  <a:rPr lang="en-US" sz="2600" b="0" dirty="0" smtClean="0">
                    <a:ea typeface="Cambria Math" panose="02040503050406030204" pitchFamily="18" charset="0"/>
                  </a:rPr>
                  <a:t>	</a:t>
                </a:r>
                <a14:m>
                  <m:oMath xmlns:m="http://schemas.openxmlformats.org/officeDocument/2006/math">
                    <m:r>
                      <a:rPr lang="en-US" sz="2600" b="0" i="1" smtClean="0">
                        <a:latin typeface="Cambria Math" panose="02040503050406030204" pitchFamily="18" charset="0"/>
                        <a:ea typeface="Cambria Math" panose="02040503050406030204" pitchFamily="18" charset="0"/>
                      </a:rPr>
                      <m:t> </m:t>
                    </m:r>
                    <m:r>
                      <a:rPr lang="en-US" sz="2600" i="1">
                        <a:latin typeface="Cambria Math" panose="02040503050406030204" pitchFamily="18" charset="0"/>
                        <a:ea typeface="Cambria Math" panose="02040503050406030204" pitchFamily="18" charset="0"/>
                      </a:rPr>
                      <m:t>↑</m:t>
                    </m:r>
                  </m:oMath>
                </a14:m>
                <a:r>
                  <a:rPr lang="en-US" sz="2600" dirty="0"/>
                  <a:t> </a:t>
                </a:r>
                <a:r>
                  <a:rPr lang="en-US" sz="2600" dirty="0" smtClean="0"/>
                  <a:t>blood pressure, </a:t>
                </a:r>
                <a14:m>
                  <m:oMath xmlns:m="http://schemas.openxmlformats.org/officeDocument/2006/math">
                    <m:r>
                      <a:rPr lang="en-US" sz="2600" i="1">
                        <a:latin typeface="Cambria Math" panose="02040503050406030204" pitchFamily="18" charset="0"/>
                        <a:ea typeface="Cambria Math" panose="02040503050406030204" pitchFamily="18" charset="0"/>
                      </a:rPr>
                      <m:t>↑</m:t>
                    </m:r>
                  </m:oMath>
                </a14:m>
                <a:r>
                  <a:rPr lang="en-US" sz="2600" dirty="0"/>
                  <a:t> loss of </a:t>
                </a:r>
                <a:r>
                  <a:rPr lang="en-US" sz="2600" dirty="0" smtClean="0"/>
                  <a:t>NA+</a:t>
                </a:r>
                <a:endParaRPr lang="en-US" sz="2600" dirty="0"/>
              </a:p>
              <a:p>
                <a:pPr marL="0" indent="0">
                  <a:buNone/>
                </a:pPr>
                <a:r>
                  <a:rPr lang="en-US" sz="2600" b="1" dirty="0" smtClean="0">
                    <a:solidFill>
                      <a:srgbClr val="002060"/>
                    </a:solidFill>
                  </a:rPr>
                  <a:t>50- </a:t>
                </a:r>
                <a:r>
                  <a:rPr lang="en-US" sz="2600" b="1" dirty="0">
                    <a:solidFill>
                      <a:srgbClr val="002060"/>
                    </a:solidFill>
                  </a:rPr>
                  <a:t>What is </a:t>
                </a:r>
                <a:r>
                  <a:rPr lang="en-US" sz="2600" b="1" dirty="0" smtClean="0">
                    <a:solidFill>
                      <a:srgbClr val="002060"/>
                    </a:solidFill>
                  </a:rPr>
                  <a:t>Pressure </a:t>
                </a:r>
                <a:r>
                  <a:rPr lang="en-US" sz="2600" b="1" dirty="0">
                    <a:solidFill>
                      <a:srgbClr val="002060"/>
                    </a:solidFill>
                  </a:rPr>
                  <a:t>diuresis ?</a:t>
                </a:r>
              </a:p>
              <a:p>
                <a:pPr marL="0" indent="0">
                  <a:buNone/>
                </a:pPr>
                <a:r>
                  <a:rPr lang="en-US" sz="2600" dirty="0" smtClean="0">
                    <a:ea typeface="Cambria Math" panose="02040503050406030204" pitchFamily="18" charset="0"/>
                  </a:rPr>
                  <a:t> 	</a:t>
                </a:r>
                <a14:m>
                  <m:oMath xmlns:m="http://schemas.openxmlformats.org/officeDocument/2006/math">
                    <m:r>
                      <a:rPr lang="en-US" sz="2600" i="1">
                        <a:latin typeface="Cambria Math" panose="02040503050406030204" pitchFamily="18" charset="0"/>
                        <a:ea typeface="Cambria Math" panose="02040503050406030204" pitchFamily="18" charset="0"/>
                      </a:rPr>
                      <m:t>↑</m:t>
                    </m:r>
                  </m:oMath>
                </a14:m>
                <a:r>
                  <a:rPr lang="en-US" sz="2600" dirty="0"/>
                  <a:t> </a:t>
                </a:r>
                <a:r>
                  <a:rPr lang="en-US" sz="2600" dirty="0" smtClean="0"/>
                  <a:t>blood pressure </a:t>
                </a:r>
                <a:r>
                  <a:rPr lang="en-US" sz="2600" dirty="0"/>
                  <a:t>, </a:t>
                </a:r>
                <a14:m>
                  <m:oMath xmlns:m="http://schemas.openxmlformats.org/officeDocument/2006/math">
                    <m:r>
                      <a:rPr lang="en-US" sz="2600" i="1">
                        <a:latin typeface="Cambria Math" panose="02040503050406030204" pitchFamily="18" charset="0"/>
                        <a:ea typeface="Cambria Math" panose="02040503050406030204" pitchFamily="18" charset="0"/>
                      </a:rPr>
                      <m:t>↑</m:t>
                    </m:r>
                  </m:oMath>
                </a14:m>
                <a:r>
                  <a:rPr lang="en-US" sz="2600" dirty="0"/>
                  <a:t> loss of </a:t>
                </a:r>
                <a:r>
                  <a:rPr lang="en-US" sz="2600" dirty="0" smtClean="0"/>
                  <a:t>H2O</a:t>
                </a:r>
                <a:endParaRPr lang="en-US" sz="2600" dirty="0"/>
              </a:p>
              <a:p>
                <a:endParaRPr lang="en-US" sz="2600" dirty="0"/>
              </a:p>
              <a:p>
                <a:pPr lvl="1"/>
                <a:endParaRPr lang="en-US" sz="2600" dirty="0">
                  <a:latin typeface="+mj-lt"/>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409434"/>
                <a:ext cx="8482084" cy="5716730"/>
              </a:xfrm>
              <a:blipFill rotWithShape="0">
                <a:blip r:embed="rId2"/>
                <a:stretch>
                  <a:fillRect l="-1294" t="-853"/>
                </a:stretch>
              </a:blipFill>
            </p:spPr>
            <p:txBody>
              <a:bodyPr/>
              <a:lstStyle/>
              <a:p>
                <a:r>
                  <a:rPr lang="en-US">
                    <a:noFill/>
                  </a:rPr>
                  <a:t> </a:t>
                </a:r>
              </a:p>
            </p:txBody>
          </p:sp>
        </mc:Fallback>
      </mc:AlternateContent>
    </p:spTree>
    <p:extLst>
      <p:ext uri="{BB962C8B-B14F-4D97-AF65-F5344CB8AC3E}">
        <p14:creationId xmlns:p14="http://schemas.microsoft.com/office/powerpoint/2010/main" val="17568456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 Na+ sodium</a:t>
            </a:r>
            <a:endParaRPr lang="en-US" dirty="0">
              <a:solidFill>
                <a:srgbClr val="002060"/>
              </a:solidFill>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091821"/>
                <a:ext cx="8229600" cy="5088933"/>
              </a:xfrm>
            </p:spPr>
            <p:txBody>
              <a:bodyPr>
                <a:normAutofit fontScale="92500" lnSpcReduction="10000"/>
              </a:bodyPr>
              <a:lstStyle/>
              <a:p>
                <a:pPr marL="0" indent="0">
                  <a:buNone/>
                </a:pPr>
                <a:r>
                  <a:rPr lang="en-US" b="1" dirty="0" smtClean="0">
                    <a:solidFill>
                      <a:srgbClr val="002060"/>
                    </a:solidFill>
                  </a:rPr>
                  <a:t>51-Where’s reabsorbed? </a:t>
                </a:r>
              </a:p>
              <a:p>
                <a:pPr marL="0" indent="0">
                  <a:buNone/>
                </a:pPr>
                <a:r>
                  <a:rPr lang="en-US" dirty="0" smtClean="0"/>
                  <a:t>in </a:t>
                </a:r>
                <a:r>
                  <a:rPr lang="en-US" dirty="0"/>
                  <a:t>the </a:t>
                </a:r>
                <a:r>
                  <a:rPr lang="en-US" dirty="0" smtClean="0"/>
                  <a:t>tubule (</a:t>
                </a:r>
                <a:r>
                  <a:rPr lang="en-US" b="1" dirty="0"/>
                  <a:t>including </a:t>
                </a:r>
                <a:r>
                  <a:rPr lang="en-US" b="1" dirty="0" smtClean="0">
                    <a:solidFill>
                      <a:srgbClr val="00B050"/>
                    </a:solidFill>
                  </a:rPr>
                  <a:t>ascending </a:t>
                </a:r>
                <a:r>
                  <a:rPr lang="en-US" dirty="0"/>
                  <a:t>limb </a:t>
                </a:r>
                <a:r>
                  <a:rPr lang="en-US" dirty="0" smtClean="0"/>
                  <a:t>of </a:t>
                </a:r>
                <a:r>
                  <a:rPr lang="en-US" dirty="0"/>
                  <a:t>Loop of </a:t>
                </a:r>
                <a:r>
                  <a:rPr lang="en-US" dirty="0" smtClean="0"/>
                  <a:t>Henle) </a:t>
                </a:r>
                <a:r>
                  <a:rPr lang="en-US" u="sng" dirty="0" smtClean="0"/>
                  <a:t>except </a:t>
                </a:r>
                <a:r>
                  <a:rPr lang="en-US" u="sng" dirty="0"/>
                  <a:t>descending limb </a:t>
                </a:r>
                <a:r>
                  <a:rPr lang="en-US" u="sng" dirty="0" smtClean="0"/>
                  <a:t>	of </a:t>
                </a:r>
                <a:r>
                  <a:rPr lang="en-US" u="sng" dirty="0"/>
                  <a:t>Loop of Henle </a:t>
                </a:r>
              </a:p>
              <a:p>
                <a:pPr marL="0" indent="0">
                  <a:buNone/>
                </a:pPr>
                <a:r>
                  <a:rPr lang="en-US" b="1" dirty="0" smtClean="0">
                    <a:solidFill>
                      <a:srgbClr val="002060"/>
                    </a:solidFill>
                  </a:rPr>
                  <a:t>52-What’s the effect of aldosterone on Na+?</a:t>
                </a:r>
              </a:p>
              <a:p>
                <a:pPr marL="0" indent="0">
                  <a:buNone/>
                </a:pPr>
                <a:r>
                  <a:rPr lang="en-US" dirty="0" smtClean="0"/>
                  <a:t> 	</a:t>
                </a:r>
                <a14:m>
                  <m:oMath xmlns:m="http://schemas.openxmlformats.org/officeDocument/2006/math">
                    <m:r>
                      <a:rPr lang="en-US" i="1">
                        <a:latin typeface="Cambria Math" panose="02040503050406030204" pitchFamily="18" charset="0"/>
                        <a:ea typeface="Cambria Math" panose="02040503050406030204" pitchFamily="18" charset="0"/>
                      </a:rPr>
                      <m:t>↑ </m:t>
                    </m:r>
                  </m:oMath>
                </a14:m>
                <a:r>
                  <a:rPr lang="en-US" dirty="0" smtClean="0"/>
                  <a:t> NA reabsorption</a:t>
                </a:r>
              </a:p>
              <a:p>
                <a:pPr marL="0" indent="0">
                  <a:buNone/>
                </a:pPr>
                <a:r>
                  <a:rPr lang="en-US" b="1" dirty="0" smtClean="0">
                    <a:solidFill>
                      <a:srgbClr val="002060"/>
                    </a:solidFill>
                  </a:rPr>
                  <a:t>53-What’s </a:t>
                </a:r>
                <a:r>
                  <a:rPr lang="en-US" b="1" dirty="0">
                    <a:solidFill>
                      <a:srgbClr val="002060"/>
                    </a:solidFill>
                  </a:rPr>
                  <a:t>the effect of </a:t>
                </a:r>
                <a:r>
                  <a:rPr lang="en-US" b="1" dirty="0" smtClean="0">
                    <a:solidFill>
                      <a:srgbClr val="002060"/>
                    </a:solidFill>
                  </a:rPr>
                  <a:t>aldosterone </a:t>
                </a:r>
                <a:r>
                  <a:rPr lang="en-US" b="1" dirty="0">
                    <a:solidFill>
                      <a:srgbClr val="002060"/>
                    </a:solidFill>
                  </a:rPr>
                  <a:t>on </a:t>
                </a:r>
                <a:r>
                  <a:rPr lang="en-US" b="1" dirty="0" smtClean="0">
                    <a:solidFill>
                      <a:srgbClr val="002060"/>
                    </a:solidFill>
                  </a:rPr>
                  <a:t>K+? </a:t>
                </a:r>
              </a:p>
              <a:p>
                <a:pPr marL="0" indent="0">
                  <a:buNone/>
                </a:pPr>
                <a:r>
                  <a:rPr lang="en-US" dirty="0" smtClean="0">
                    <a:ea typeface="Cambria Math" panose="02040503050406030204" pitchFamily="18" charset="0"/>
                  </a:rPr>
                  <a:t>	</a:t>
                </a:r>
                <a14:m>
                  <m:oMath xmlns:m="http://schemas.openxmlformats.org/officeDocument/2006/math">
                    <m:r>
                      <a:rPr lang="en-US" i="1">
                        <a:latin typeface="Cambria Math" panose="02040503050406030204" pitchFamily="18" charset="0"/>
                        <a:ea typeface="Cambria Math" panose="02040503050406030204" pitchFamily="18" charset="0"/>
                      </a:rPr>
                      <m:t>↑ </m:t>
                    </m:r>
                  </m:oMath>
                </a14:m>
                <a:r>
                  <a:rPr lang="en-US" dirty="0"/>
                  <a:t> </a:t>
                </a:r>
                <a:r>
                  <a:rPr lang="en-US" dirty="0" smtClean="0"/>
                  <a:t>K</a:t>
                </a:r>
                <a:r>
                  <a:rPr lang="en-US" dirty="0"/>
                  <a:t>+ excretion</a:t>
                </a:r>
                <a:endParaRPr lang="en-US" dirty="0" smtClean="0"/>
              </a:p>
              <a:p>
                <a:pPr marL="0" indent="0">
                  <a:buNone/>
                </a:pPr>
                <a:r>
                  <a:rPr lang="en-US" dirty="0" smtClean="0">
                    <a:solidFill>
                      <a:srgbClr val="00B050"/>
                    </a:solidFill>
                  </a:rPr>
                  <a:t>Aldosterone</a:t>
                </a:r>
                <a:r>
                  <a:rPr lang="en-US" dirty="0" smtClean="0"/>
                  <a:t> : </a:t>
                </a:r>
                <a:r>
                  <a:rPr lang="ar-SA" dirty="0" smtClean="0"/>
                  <a:t>صائد الصوديوم طارد البوتاسيوم</a:t>
                </a:r>
              </a:p>
              <a:p>
                <a:pPr marL="0" indent="0">
                  <a:buNone/>
                </a:pPr>
                <a:r>
                  <a:rPr lang="en-US" b="1" dirty="0" smtClean="0">
                    <a:solidFill>
                      <a:srgbClr val="002060"/>
                    </a:solidFill>
                  </a:rPr>
                  <a:t>54-What’s </a:t>
                </a:r>
                <a:r>
                  <a:rPr lang="en-US" b="1" dirty="0">
                    <a:solidFill>
                      <a:srgbClr val="002060"/>
                    </a:solidFill>
                  </a:rPr>
                  <a:t>the effect of </a:t>
                </a:r>
                <a:r>
                  <a:rPr lang="en-US" b="1" dirty="0" smtClean="0">
                    <a:solidFill>
                      <a:srgbClr val="002060"/>
                    </a:solidFill>
                  </a:rPr>
                  <a:t>Na on urea and chloride ?</a:t>
                </a:r>
              </a:p>
              <a:p>
                <a:pPr marL="0" indent="0">
                  <a:buNone/>
                </a:pPr>
                <a:r>
                  <a:rPr lang="en-US" dirty="0" smtClean="0"/>
                  <a:t>	 </a:t>
                </a:r>
                <a14:m>
                  <m:oMath xmlns:m="http://schemas.openxmlformats.org/officeDocument/2006/math">
                    <m:r>
                      <a:rPr lang="en-US" i="1">
                        <a:latin typeface="Cambria Math" panose="02040503050406030204" pitchFamily="18" charset="0"/>
                        <a:ea typeface="Cambria Math" panose="02040503050406030204" pitchFamily="18" charset="0"/>
                      </a:rPr>
                      <m:t>↑ </m:t>
                    </m:r>
                  </m:oMath>
                </a14:m>
                <a:r>
                  <a:rPr lang="en-US" dirty="0"/>
                  <a:t> </a:t>
                </a:r>
                <a:r>
                  <a:rPr lang="en-US" dirty="0" smtClean="0"/>
                  <a:t>their reabsorption by passive transport</a:t>
                </a:r>
                <a:endParaRPr lang="en-US" dirty="0"/>
              </a:p>
              <a:p>
                <a:pPr marL="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091821"/>
                <a:ext cx="8229600" cy="5088933"/>
              </a:xfrm>
              <a:blipFill rotWithShape="0">
                <a:blip r:embed="rId2"/>
                <a:stretch>
                  <a:fillRect l="-1704" t="-2395" b="-838"/>
                </a:stretch>
              </a:blipFill>
            </p:spPr>
            <p:txBody>
              <a:bodyPr/>
              <a:lstStyle/>
              <a:p>
                <a:r>
                  <a:rPr lang="en-US">
                    <a:noFill/>
                  </a:rPr>
                  <a:t> </a:t>
                </a:r>
              </a:p>
            </p:txBody>
          </p:sp>
        </mc:Fallback>
      </mc:AlternateContent>
    </p:spTree>
    <p:extLst>
      <p:ext uri="{BB962C8B-B14F-4D97-AF65-F5344CB8AC3E}">
        <p14:creationId xmlns:p14="http://schemas.microsoft.com/office/powerpoint/2010/main" val="23382419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Just remember that </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b="1" u="sng" dirty="0"/>
              <a:t>Tubular Reabsorption – Sodium</a:t>
            </a:r>
            <a:r>
              <a:rPr lang="en-US" dirty="0"/>
              <a:t>:</a:t>
            </a:r>
          </a:p>
          <a:p>
            <a:pPr marL="931863" lvl="2" indent="-358775" algn="just"/>
            <a:r>
              <a:rPr lang="en-IN" dirty="0"/>
              <a:t>Proximal convoluted tubule			65 - 67%</a:t>
            </a:r>
          </a:p>
          <a:p>
            <a:pPr marL="931863" lvl="2" indent="-358775" algn="just"/>
            <a:r>
              <a:rPr lang="en-IN" dirty="0"/>
              <a:t>Loop of Henle (thick ascending limb)	25 %</a:t>
            </a:r>
          </a:p>
          <a:p>
            <a:pPr marL="931863" lvl="2" indent="-358775" algn="just"/>
            <a:r>
              <a:rPr lang="en-IN" dirty="0"/>
              <a:t>Distal and Collecting Tubule			8 %</a:t>
            </a:r>
            <a:endParaRPr lang="en-US" dirty="0"/>
          </a:p>
          <a:p>
            <a:pPr marL="0" indent="0">
              <a:buNone/>
            </a:pPr>
            <a:r>
              <a:rPr lang="en-US" b="1" u="sng" dirty="0"/>
              <a:t>Tubular Reabsorption – Water:</a:t>
            </a:r>
          </a:p>
          <a:p>
            <a:pPr marL="531813" lvl="1" indent="-358775" algn="just">
              <a:buFont typeface="Arial" pitchFamily="34" charset="0"/>
              <a:buChar char="•"/>
            </a:pPr>
            <a:r>
              <a:rPr lang="en-IN" dirty="0"/>
              <a:t>Proximal convoluted tubule (PCT) – 60-70%. It is passive.</a:t>
            </a:r>
            <a:endParaRPr lang="en-IN" b="1" dirty="0"/>
          </a:p>
          <a:p>
            <a:pPr marL="531813" lvl="1" indent="-358775" algn="just">
              <a:buFont typeface="Arial" pitchFamily="34" charset="0"/>
              <a:buChar char="•"/>
            </a:pPr>
            <a:r>
              <a:rPr lang="en-IN" dirty="0"/>
              <a:t>Loop of Henle(Descending Limb) – 15%.</a:t>
            </a:r>
          </a:p>
          <a:p>
            <a:pPr marL="531813" lvl="1" indent="-358775" algn="just">
              <a:buFont typeface="Arial" pitchFamily="34" charset="0"/>
              <a:buChar char="•"/>
            </a:pPr>
            <a:r>
              <a:rPr lang="en-IN" dirty="0"/>
              <a:t>DCT and CT – 20%. DCT – 5%. CT – 15%.</a:t>
            </a:r>
          </a:p>
          <a:p>
            <a:pPr marL="531813" lvl="1" indent="-358775" algn="just">
              <a:buFont typeface="Arial" pitchFamily="34" charset="0"/>
              <a:buChar char="•"/>
            </a:pPr>
            <a:r>
              <a:rPr lang="en-IN" dirty="0"/>
              <a:t>In DCT and CT, water is reabsorbed under the action of ADH (Anti-Diuretic Hormone) or Vasopressin.</a:t>
            </a:r>
            <a:endParaRPr lang="en-US" dirty="0"/>
          </a:p>
        </p:txBody>
      </p:sp>
    </p:spTree>
    <p:extLst>
      <p:ext uri="{BB962C8B-B14F-4D97-AF65-F5344CB8AC3E}">
        <p14:creationId xmlns:p14="http://schemas.microsoft.com/office/powerpoint/2010/main" val="29548270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 4 </a:t>
            </a:r>
            <a:endParaRPr lang="en-US" dirty="0"/>
          </a:p>
        </p:txBody>
      </p:sp>
      <p:sp>
        <p:nvSpPr>
          <p:cNvPr id="3" name="Content Placeholder 2"/>
          <p:cNvSpPr>
            <a:spLocks noGrp="1"/>
          </p:cNvSpPr>
          <p:nvPr>
            <p:ph idx="1"/>
          </p:nvPr>
        </p:nvSpPr>
        <p:spPr>
          <a:xfrm>
            <a:off x="457200" y="1119116"/>
            <a:ext cx="8229600" cy="5336275"/>
          </a:xfrm>
        </p:spPr>
        <p:txBody>
          <a:bodyPr>
            <a:noAutofit/>
          </a:bodyPr>
          <a:lstStyle/>
          <a:p>
            <a:pPr marL="0" indent="0">
              <a:buNone/>
            </a:pPr>
            <a:r>
              <a:rPr lang="en-US" sz="2800" b="1" dirty="0" smtClean="0">
                <a:solidFill>
                  <a:srgbClr val="002060"/>
                </a:solidFill>
                <a:latin typeface="+mj-lt"/>
              </a:rPr>
              <a:t>55-How’s </a:t>
            </a:r>
            <a:r>
              <a:rPr lang="en-US" sz="2800" b="1" dirty="0">
                <a:solidFill>
                  <a:srgbClr val="002060"/>
                </a:solidFill>
              </a:rPr>
              <a:t>glucose </a:t>
            </a:r>
            <a:r>
              <a:rPr lang="en-US" sz="2800" b="1" dirty="0" smtClean="0">
                <a:solidFill>
                  <a:srgbClr val="002060"/>
                </a:solidFill>
                <a:latin typeface="+mj-lt"/>
              </a:rPr>
              <a:t>reabsorbed?</a:t>
            </a:r>
          </a:p>
          <a:p>
            <a:pPr marL="0" indent="0">
              <a:buNone/>
            </a:pPr>
            <a:r>
              <a:rPr lang="en-US" sz="2800" dirty="0">
                <a:latin typeface="+mj-lt"/>
              </a:rPr>
              <a:t>	</a:t>
            </a:r>
            <a:r>
              <a:rPr lang="en-US" sz="2800" dirty="0" smtClean="0">
                <a:latin typeface="+mj-lt"/>
              </a:rPr>
              <a:t> Co-transportation or 2ry active transport </a:t>
            </a:r>
          </a:p>
          <a:p>
            <a:pPr marL="0" indent="0">
              <a:buNone/>
            </a:pPr>
            <a:r>
              <a:rPr lang="en-US" sz="2800" b="1" dirty="0" smtClean="0">
                <a:solidFill>
                  <a:srgbClr val="002060"/>
                </a:solidFill>
                <a:latin typeface="+mj-lt"/>
              </a:rPr>
              <a:t>56-Whare </a:t>
            </a:r>
            <a:r>
              <a:rPr lang="en-US" sz="2800" b="1" dirty="0">
                <a:solidFill>
                  <a:srgbClr val="002060"/>
                </a:solidFill>
              </a:rPr>
              <a:t>glucose </a:t>
            </a:r>
            <a:r>
              <a:rPr lang="en-US" sz="2800" b="1" dirty="0" smtClean="0">
                <a:solidFill>
                  <a:srgbClr val="002060"/>
                </a:solidFill>
                <a:latin typeface="+mj-lt"/>
              </a:rPr>
              <a:t>is reabsorbed?</a:t>
            </a:r>
          </a:p>
          <a:p>
            <a:pPr marL="0" indent="0">
              <a:buNone/>
            </a:pPr>
            <a:r>
              <a:rPr lang="en-US" sz="2800" dirty="0" smtClean="0">
                <a:latin typeface="+mj-lt"/>
              </a:rPr>
              <a:t>	PCT</a:t>
            </a:r>
          </a:p>
          <a:p>
            <a:pPr marL="0" indent="0">
              <a:buNone/>
            </a:pPr>
            <a:r>
              <a:rPr lang="en-US" sz="2800" b="1" dirty="0" smtClean="0">
                <a:solidFill>
                  <a:srgbClr val="002060"/>
                </a:solidFill>
                <a:latin typeface="+mj-lt"/>
              </a:rPr>
              <a:t>57-How much of </a:t>
            </a:r>
            <a:r>
              <a:rPr lang="en-US" sz="2800" b="1" dirty="0">
                <a:solidFill>
                  <a:srgbClr val="002060"/>
                </a:solidFill>
              </a:rPr>
              <a:t>glucose </a:t>
            </a:r>
            <a:r>
              <a:rPr lang="en-US" sz="2800" b="1" dirty="0" smtClean="0">
                <a:solidFill>
                  <a:srgbClr val="002060"/>
                </a:solidFill>
                <a:latin typeface="+mj-lt"/>
              </a:rPr>
              <a:t>is reabsorbed by PCT? 	</a:t>
            </a:r>
            <a:r>
              <a:rPr lang="en-US" sz="2800" dirty="0" smtClean="0">
                <a:solidFill>
                  <a:schemeClr val="tx1">
                    <a:lumMod val="95000"/>
                    <a:lumOff val="5000"/>
                  </a:schemeClr>
                </a:solidFill>
                <a:latin typeface="+mj-lt"/>
              </a:rPr>
              <a:t>100</a:t>
            </a:r>
            <a:r>
              <a:rPr lang="en-US" sz="2800" b="1" dirty="0" smtClean="0">
                <a:solidFill>
                  <a:schemeClr val="tx1">
                    <a:lumMod val="95000"/>
                    <a:lumOff val="5000"/>
                  </a:schemeClr>
                </a:solidFill>
                <a:latin typeface="+mj-lt"/>
              </a:rPr>
              <a:t>% </a:t>
            </a:r>
          </a:p>
          <a:p>
            <a:pPr marL="0" lvl="1" indent="0">
              <a:buNone/>
            </a:pPr>
            <a:r>
              <a:rPr lang="en-US" b="1" dirty="0" smtClean="0">
                <a:solidFill>
                  <a:srgbClr val="002060"/>
                </a:solidFill>
                <a:latin typeface="+mj-lt"/>
              </a:rPr>
              <a:t>58-What is </a:t>
            </a:r>
            <a:r>
              <a:rPr lang="en-US" b="1" dirty="0">
                <a:solidFill>
                  <a:srgbClr val="002060"/>
                </a:solidFill>
                <a:latin typeface="+mj-lt"/>
              </a:rPr>
              <a:t>Tubular Maximum (Tm</a:t>
            </a:r>
            <a:r>
              <a:rPr lang="en-US" b="1" dirty="0" smtClean="0">
                <a:solidFill>
                  <a:srgbClr val="002060"/>
                </a:solidFill>
                <a:latin typeface="+mj-lt"/>
              </a:rPr>
              <a:t>) of </a:t>
            </a:r>
            <a:r>
              <a:rPr lang="en-US" b="1" dirty="0">
                <a:solidFill>
                  <a:srgbClr val="002060"/>
                </a:solidFill>
              </a:rPr>
              <a:t>glucose </a:t>
            </a:r>
            <a:r>
              <a:rPr lang="en-US" b="1" dirty="0" smtClean="0">
                <a:solidFill>
                  <a:srgbClr val="002060"/>
                </a:solidFill>
                <a:latin typeface="+mj-lt"/>
              </a:rPr>
              <a:t>?</a:t>
            </a:r>
          </a:p>
          <a:p>
            <a:pPr marL="0" lvl="1" indent="0">
              <a:buNone/>
            </a:pPr>
            <a:r>
              <a:rPr lang="en-US" dirty="0" smtClean="0">
                <a:latin typeface="+mj-lt"/>
              </a:rPr>
              <a:t>	the maximum amount of </a:t>
            </a:r>
            <a:r>
              <a:rPr lang="en-US" dirty="0">
                <a:solidFill>
                  <a:schemeClr val="tx1">
                    <a:lumMod val="95000"/>
                    <a:lumOff val="5000"/>
                  </a:schemeClr>
                </a:solidFill>
              </a:rPr>
              <a:t>glucose</a:t>
            </a:r>
            <a:r>
              <a:rPr lang="en-US" b="1" dirty="0">
                <a:solidFill>
                  <a:schemeClr val="tx1">
                    <a:lumMod val="95000"/>
                    <a:lumOff val="5000"/>
                  </a:schemeClr>
                </a:solidFill>
              </a:rPr>
              <a:t> </a:t>
            </a:r>
            <a:r>
              <a:rPr lang="en-US" dirty="0" smtClean="0">
                <a:latin typeface="+mj-lt"/>
              </a:rPr>
              <a:t>which can be 	reabsorbed after that point </a:t>
            </a:r>
            <a:r>
              <a:rPr lang="en-US" dirty="0">
                <a:solidFill>
                  <a:schemeClr val="tx1">
                    <a:lumMod val="95000"/>
                    <a:lumOff val="5000"/>
                  </a:schemeClr>
                </a:solidFill>
              </a:rPr>
              <a:t>glucose</a:t>
            </a:r>
            <a:r>
              <a:rPr lang="en-US" b="1" dirty="0">
                <a:solidFill>
                  <a:schemeClr val="tx1">
                    <a:lumMod val="95000"/>
                    <a:lumOff val="5000"/>
                  </a:schemeClr>
                </a:solidFill>
              </a:rPr>
              <a:t> </a:t>
            </a:r>
            <a:r>
              <a:rPr lang="en-US" dirty="0" smtClean="0">
                <a:latin typeface="+mj-lt"/>
              </a:rPr>
              <a:t>appears in urine</a:t>
            </a:r>
          </a:p>
          <a:p>
            <a:pPr marL="0" lvl="1" indent="0">
              <a:buNone/>
            </a:pPr>
            <a:r>
              <a:rPr lang="en-US" b="1" dirty="0" smtClean="0">
                <a:solidFill>
                  <a:srgbClr val="002060"/>
                </a:solidFill>
                <a:latin typeface="+mj-lt"/>
              </a:rPr>
              <a:t>59-Normal value of Tm? </a:t>
            </a:r>
          </a:p>
          <a:p>
            <a:pPr marL="0" lvl="1" indent="0">
              <a:buNone/>
            </a:pPr>
            <a:r>
              <a:rPr lang="en-US" dirty="0">
                <a:latin typeface="+mj-lt"/>
              </a:rPr>
              <a:t>	</a:t>
            </a:r>
            <a:r>
              <a:rPr lang="en-US" dirty="0" smtClean="0">
                <a:latin typeface="+mj-lt"/>
              </a:rPr>
              <a:t>375 </a:t>
            </a:r>
            <a:r>
              <a:rPr lang="en-US" dirty="0">
                <a:latin typeface="+mj-lt"/>
              </a:rPr>
              <a:t>mg/minute.</a:t>
            </a:r>
          </a:p>
          <a:p>
            <a:pPr marL="342900" lvl="1" indent="-342900">
              <a:buFont typeface="Arial"/>
              <a:buChar char="•"/>
            </a:pPr>
            <a:endParaRPr lang="en-US" dirty="0">
              <a:latin typeface="+mj-lt"/>
            </a:endParaRPr>
          </a:p>
          <a:p>
            <a:endParaRPr lang="en-US" sz="2800" dirty="0" smtClean="0">
              <a:latin typeface="+mj-lt"/>
            </a:endParaRPr>
          </a:p>
          <a:p>
            <a:endParaRPr lang="en-US" sz="2800" dirty="0">
              <a:latin typeface="+mj-lt"/>
            </a:endParaRPr>
          </a:p>
        </p:txBody>
      </p:sp>
    </p:spTree>
    <p:extLst>
      <p:ext uri="{BB962C8B-B14F-4D97-AF65-F5344CB8AC3E}">
        <p14:creationId xmlns:p14="http://schemas.microsoft.com/office/powerpoint/2010/main" val="14504072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3427" y="211541"/>
            <a:ext cx="8229600" cy="6673755"/>
          </a:xfrm>
        </p:spPr>
        <p:txBody>
          <a:bodyPr>
            <a:normAutofit fontScale="92500" lnSpcReduction="10000"/>
          </a:bodyPr>
          <a:lstStyle/>
          <a:p>
            <a:pPr marL="0" indent="0">
              <a:buNone/>
            </a:pPr>
            <a:r>
              <a:rPr lang="en-US" b="1" dirty="0" smtClean="0">
                <a:solidFill>
                  <a:srgbClr val="002060"/>
                </a:solidFill>
              </a:rPr>
              <a:t>60-What is the renal</a:t>
            </a:r>
            <a:r>
              <a:rPr lang="en-US" b="1" dirty="0">
                <a:solidFill>
                  <a:srgbClr val="002060"/>
                </a:solidFill>
              </a:rPr>
              <a:t> threshold </a:t>
            </a:r>
            <a:endParaRPr lang="en-US" b="1" dirty="0" smtClean="0">
              <a:solidFill>
                <a:srgbClr val="002060"/>
              </a:solidFill>
            </a:endParaRPr>
          </a:p>
          <a:p>
            <a:pPr marL="0" indent="0">
              <a:buNone/>
            </a:pPr>
            <a:r>
              <a:rPr lang="en-US" dirty="0" smtClean="0"/>
              <a:t>	concentration </a:t>
            </a:r>
            <a:r>
              <a:rPr lang="en-US" dirty="0"/>
              <a:t>of glucose at which glucose will </a:t>
            </a:r>
            <a:r>
              <a:rPr lang="en-US" dirty="0" smtClean="0"/>
              <a:t>	appear </a:t>
            </a:r>
            <a:r>
              <a:rPr lang="en-US" dirty="0"/>
              <a:t>in the </a:t>
            </a:r>
            <a:r>
              <a:rPr lang="en-US" dirty="0" smtClean="0"/>
              <a:t>urine</a:t>
            </a:r>
          </a:p>
          <a:p>
            <a:pPr marL="0" indent="0">
              <a:buNone/>
            </a:pPr>
            <a:r>
              <a:rPr lang="en-US" b="1" dirty="0" smtClean="0">
                <a:solidFill>
                  <a:srgbClr val="002060"/>
                </a:solidFill>
              </a:rPr>
              <a:t>61-Normal value or </a:t>
            </a:r>
            <a:r>
              <a:rPr lang="en-US" b="1" dirty="0">
                <a:solidFill>
                  <a:srgbClr val="002060"/>
                </a:solidFill>
              </a:rPr>
              <a:t>the renal threshold </a:t>
            </a:r>
            <a:r>
              <a:rPr lang="en-US" b="1" dirty="0" smtClean="0">
                <a:solidFill>
                  <a:srgbClr val="002060"/>
                </a:solidFill>
              </a:rPr>
              <a:t>?</a:t>
            </a:r>
            <a:endParaRPr lang="en-US" b="1" dirty="0">
              <a:solidFill>
                <a:srgbClr val="002060"/>
              </a:solidFill>
            </a:endParaRPr>
          </a:p>
          <a:p>
            <a:pPr marL="0" indent="0">
              <a:buNone/>
            </a:pPr>
            <a:r>
              <a:rPr lang="en-US" dirty="0" smtClean="0"/>
              <a:t> 	180mg </a:t>
            </a:r>
            <a:r>
              <a:rPr lang="en-US" dirty="0"/>
              <a:t>% - 200mg </a:t>
            </a:r>
            <a:r>
              <a:rPr lang="en-US" dirty="0" smtClean="0"/>
              <a:t>%.</a:t>
            </a:r>
            <a:endParaRPr lang="en-US" dirty="0"/>
          </a:p>
          <a:p>
            <a:pPr marL="0" indent="0">
              <a:buNone/>
            </a:pPr>
            <a:r>
              <a:rPr lang="en-US" b="1" dirty="0" smtClean="0">
                <a:solidFill>
                  <a:srgbClr val="002060"/>
                </a:solidFill>
              </a:rPr>
              <a:t>62-Urea reabsorbed?</a:t>
            </a:r>
          </a:p>
          <a:p>
            <a:pPr marL="0" indent="0">
              <a:buNone/>
            </a:pPr>
            <a:r>
              <a:rPr lang="en-US" dirty="0"/>
              <a:t>	</a:t>
            </a:r>
            <a:r>
              <a:rPr lang="en-US" dirty="0" smtClean="0"/>
              <a:t> </a:t>
            </a:r>
            <a:r>
              <a:rPr lang="en-US" dirty="0"/>
              <a:t>proximal tubule</a:t>
            </a:r>
            <a:endParaRPr lang="en-US" dirty="0" smtClean="0"/>
          </a:p>
          <a:p>
            <a:pPr marL="0" indent="0">
              <a:buNone/>
            </a:pPr>
            <a:r>
              <a:rPr lang="en-US" b="1" dirty="0" smtClean="0">
                <a:solidFill>
                  <a:srgbClr val="002060"/>
                </a:solidFill>
              </a:rPr>
              <a:t>63-Urea </a:t>
            </a:r>
            <a:r>
              <a:rPr lang="en-US" b="1" dirty="0">
                <a:solidFill>
                  <a:srgbClr val="002060"/>
                </a:solidFill>
              </a:rPr>
              <a:t>secreted </a:t>
            </a:r>
            <a:r>
              <a:rPr lang="en-US" b="1" dirty="0" smtClean="0">
                <a:solidFill>
                  <a:srgbClr val="002060"/>
                </a:solidFill>
              </a:rPr>
              <a:t>?</a:t>
            </a:r>
          </a:p>
          <a:p>
            <a:pPr marL="0" indent="0">
              <a:buNone/>
            </a:pPr>
            <a:r>
              <a:rPr lang="en-US" dirty="0"/>
              <a:t>	</a:t>
            </a:r>
            <a:r>
              <a:rPr lang="en-US" dirty="0" smtClean="0"/>
              <a:t> </a:t>
            </a:r>
            <a:r>
              <a:rPr lang="en-US" dirty="0"/>
              <a:t>loop of Henle. </a:t>
            </a:r>
            <a:endParaRPr lang="en-US" dirty="0" smtClean="0"/>
          </a:p>
          <a:p>
            <a:pPr marL="0" indent="0">
              <a:buNone/>
            </a:pPr>
            <a:r>
              <a:rPr lang="en-US" b="1" dirty="0" smtClean="0">
                <a:solidFill>
                  <a:srgbClr val="002060"/>
                </a:solidFill>
              </a:rPr>
              <a:t>64-reabsorbed </a:t>
            </a:r>
            <a:r>
              <a:rPr lang="en-US" b="1" dirty="0">
                <a:solidFill>
                  <a:srgbClr val="002060"/>
                </a:solidFill>
              </a:rPr>
              <a:t>again </a:t>
            </a:r>
            <a:r>
              <a:rPr lang="en-US" b="1" dirty="0" smtClean="0">
                <a:solidFill>
                  <a:srgbClr val="002060"/>
                </a:solidFill>
              </a:rPr>
              <a:t>in?</a:t>
            </a:r>
          </a:p>
          <a:p>
            <a:pPr marL="0" indent="0">
              <a:buNone/>
            </a:pPr>
            <a:r>
              <a:rPr lang="en-US" dirty="0"/>
              <a:t>	</a:t>
            </a:r>
            <a:r>
              <a:rPr lang="en-US" dirty="0" smtClean="0"/>
              <a:t> </a:t>
            </a:r>
            <a:r>
              <a:rPr lang="en-US" dirty="0"/>
              <a:t>the medullary collecting duct</a:t>
            </a:r>
            <a:endParaRPr lang="en-US" dirty="0" smtClean="0"/>
          </a:p>
          <a:p>
            <a:pPr marL="0" indent="0">
              <a:buNone/>
            </a:pPr>
            <a:r>
              <a:rPr lang="en-US" b="1" dirty="0" smtClean="0">
                <a:solidFill>
                  <a:srgbClr val="002060"/>
                </a:solidFill>
              </a:rPr>
              <a:t>65-Under the influence of? </a:t>
            </a:r>
          </a:p>
          <a:p>
            <a:pPr marL="0" indent="0">
              <a:buNone/>
            </a:pPr>
            <a:r>
              <a:rPr lang="en-US" dirty="0"/>
              <a:t>	</a:t>
            </a:r>
            <a:r>
              <a:rPr lang="en-US" dirty="0" smtClean="0"/>
              <a:t>Hormones</a:t>
            </a:r>
          </a:p>
          <a:p>
            <a:pPr marL="0" indent="0">
              <a:buNone/>
            </a:pPr>
            <a:endParaRPr lang="en-US" dirty="0"/>
          </a:p>
        </p:txBody>
      </p:sp>
    </p:spTree>
    <p:extLst>
      <p:ext uri="{BB962C8B-B14F-4D97-AF65-F5344CB8AC3E}">
        <p14:creationId xmlns:p14="http://schemas.microsoft.com/office/powerpoint/2010/main" val="29706550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2955" y="822278"/>
            <a:ext cx="8413845" cy="4691418"/>
          </a:xfrm>
        </p:spPr>
        <p:txBody>
          <a:bodyPr>
            <a:normAutofit/>
          </a:bodyPr>
          <a:lstStyle/>
          <a:p>
            <a:pPr marL="0" indent="0">
              <a:buNone/>
            </a:pPr>
            <a:r>
              <a:rPr lang="en-US" b="1" dirty="0" smtClean="0">
                <a:solidFill>
                  <a:srgbClr val="002060"/>
                </a:solidFill>
              </a:rPr>
              <a:t>66-What is </a:t>
            </a:r>
            <a:r>
              <a:rPr lang="en-US" b="1" dirty="0">
                <a:solidFill>
                  <a:srgbClr val="002060"/>
                </a:solidFill>
              </a:rPr>
              <a:t>Obligatory Urine </a:t>
            </a:r>
            <a:r>
              <a:rPr lang="en-US" b="1" dirty="0" smtClean="0">
                <a:solidFill>
                  <a:srgbClr val="002060"/>
                </a:solidFill>
              </a:rPr>
              <a:t>Volume?</a:t>
            </a:r>
          </a:p>
          <a:p>
            <a:pPr marL="0" lvl="1" indent="0">
              <a:buNone/>
            </a:pPr>
            <a:r>
              <a:rPr lang="en-US" sz="3200" dirty="0" smtClean="0"/>
              <a:t>	minimum amount of </a:t>
            </a:r>
            <a:r>
              <a:rPr lang="en-US" sz="3200" dirty="0"/>
              <a:t>urine </a:t>
            </a:r>
            <a:r>
              <a:rPr lang="en-US" sz="3200" dirty="0" smtClean="0"/>
              <a:t>which has to be 	formed </a:t>
            </a:r>
            <a:r>
              <a:rPr lang="en-US" sz="3200" dirty="0"/>
              <a:t>in excretion of </a:t>
            </a:r>
            <a:r>
              <a:rPr lang="en-US" sz="3200" dirty="0" smtClean="0"/>
              <a:t>harmful substance each 	day </a:t>
            </a:r>
          </a:p>
          <a:p>
            <a:pPr marL="0" lvl="1" indent="0">
              <a:buNone/>
            </a:pPr>
            <a:r>
              <a:rPr lang="en-US" sz="3200" b="1" dirty="0" smtClean="0">
                <a:solidFill>
                  <a:srgbClr val="002060"/>
                </a:solidFill>
              </a:rPr>
              <a:t>67-Normal value of </a:t>
            </a:r>
            <a:r>
              <a:rPr lang="en-US" sz="3200" b="1" dirty="0">
                <a:solidFill>
                  <a:srgbClr val="002060"/>
                </a:solidFill>
              </a:rPr>
              <a:t>Obligatory Urine </a:t>
            </a:r>
            <a:r>
              <a:rPr lang="en-US" sz="3200" b="1" dirty="0" smtClean="0">
                <a:solidFill>
                  <a:srgbClr val="002060"/>
                </a:solidFill>
              </a:rPr>
              <a:t>Volume?</a:t>
            </a:r>
          </a:p>
          <a:p>
            <a:pPr marL="0" lvl="1" indent="0">
              <a:buNone/>
            </a:pPr>
            <a:r>
              <a:rPr lang="en-US" sz="3200" dirty="0" smtClean="0"/>
              <a:t>	 </a:t>
            </a:r>
            <a:r>
              <a:rPr lang="en-US" sz="3200" b="1" dirty="0"/>
              <a:t>0.5 L/day</a:t>
            </a:r>
          </a:p>
          <a:p>
            <a:pPr marL="342900" lvl="1" indent="-342900">
              <a:buFont typeface="Arial"/>
              <a:buChar char="•"/>
            </a:pPr>
            <a:endParaRPr lang="en-US" sz="3200" dirty="0"/>
          </a:p>
        </p:txBody>
      </p:sp>
    </p:spTree>
    <p:extLst>
      <p:ext uri="{BB962C8B-B14F-4D97-AF65-F5344CB8AC3E}">
        <p14:creationId xmlns:p14="http://schemas.microsoft.com/office/powerpoint/2010/main" val="32413811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 5 </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63773" y="1119116"/>
                <a:ext cx="8523027" cy="5363571"/>
              </a:xfrm>
            </p:spPr>
            <p:txBody>
              <a:bodyPr>
                <a:normAutofit/>
              </a:bodyPr>
              <a:lstStyle/>
              <a:p>
                <a:pPr marL="0" indent="0">
                  <a:buNone/>
                </a:pPr>
                <a:r>
                  <a:rPr lang="en-US" b="1" dirty="0" smtClean="0">
                    <a:solidFill>
                      <a:srgbClr val="002060"/>
                    </a:solidFill>
                  </a:rPr>
                  <a:t>68-What are the substance important for secretion: </a:t>
                </a:r>
              </a:p>
              <a:p>
                <a:pPr marL="0" indent="0">
                  <a:buNone/>
                </a:pPr>
                <a:r>
                  <a:rPr lang="en-US" dirty="0" smtClean="0"/>
                  <a:t>	H+ and K+ </a:t>
                </a:r>
              </a:p>
              <a:p>
                <a:pPr marL="0" indent="0">
                  <a:buNone/>
                </a:pPr>
                <a:r>
                  <a:rPr lang="en-US" b="1" dirty="0" smtClean="0">
                    <a:solidFill>
                      <a:srgbClr val="002060"/>
                    </a:solidFill>
                  </a:rPr>
                  <a:t>69-Factors affect secretion?</a:t>
                </a:r>
              </a:p>
              <a:p>
                <a:pPr marL="914400" lvl="1" indent="-514350">
                  <a:buFont typeface="+mj-lt"/>
                  <a:buAutoNum type="arabicPeriod"/>
                </a:pPr>
                <a:r>
                  <a:rPr lang="en-US" dirty="0" smtClean="0"/>
                  <a:t>Diet </a:t>
                </a:r>
              </a:p>
              <a:p>
                <a:pPr marL="914400" lvl="1" indent="-514350">
                  <a:buFont typeface="+mj-lt"/>
                  <a:buAutoNum type="arabicPeriod"/>
                </a:pPr>
                <a:r>
                  <a:rPr lang="en-US" dirty="0" smtClean="0"/>
                  <a:t>Aldosterone</a:t>
                </a:r>
              </a:p>
              <a:p>
                <a:pPr marL="914400" lvl="1" indent="-514350">
                  <a:buFont typeface="+mj-lt"/>
                  <a:buAutoNum type="arabicPeriod"/>
                </a:pPr>
                <a:r>
                  <a:rPr lang="en-US" dirty="0" smtClean="0"/>
                  <a:t>Acid base balance</a:t>
                </a:r>
              </a:p>
              <a:p>
                <a:pPr marL="0" indent="0">
                  <a:buNone/>
                </a:pPr>
                <a:r>
                  <a:rPr lang="en-US" b="1" dirty="0" smtClean="0">
                    <a:solidFill>
                      <a:srgbClr val="002060"/>
                    </a:solidFill>
                  </a:rPr>
                  <a:t>70-What is the affect of H+ ion on K+ secretion ? </a:t>
                </a:r>
              </a:p>
              <a:p>
                <a:pPr lvl="1"/>
                <a:r>
                  <a:rPr lang="en-US" dirty="0" smtClean="0"/>
                  <a:t>Whenever Acidosis (</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US" dirty="0" smtClean="0"/>
                  <a:t>H+) , K+ retention occurs , so hyperkalemia will occur</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63773" y="1119116"/>
                <a:ext cx="8523027" cy="5363571"/>
              </a:xfrm>
              <a:blipFill rotWithShape="0">
                <a:blip r:embed="rId2"/>
                <a:stretch>
                  <a:fillRect l="-1860" t="-1479" r="-286" b="-2162"/>
                </a:stretch>
              </a:blipFill>
            </p:spPr>
            <p:txBody>
              <a:bodyPr/>
              <a:lstStyle/>
              <a:p>
                <a:r>
                  <a:rPr lang="en-US">
                    <a:noFill/>
                  </a:rPr>
                  <a:t> </a:t>
                </a:r>
              </a:p>
            </p:txBody>
          </p:sp>
        </mc:Fallback>
      </mc:AlternateContent>
    </p:spTree>
    <p:extLst>
      <p:ext uri="{BB962C8B-B14F-4D97-AF65-F5344CB8AC3E}">
        <p14:creationId xmlns:p14="http://schemas.microsoft.com/office/powerpoint/2010/main" val="1054948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3006" y="107096"/>
            <a:ext cx="8533794" cy="6019067"/>
          </a:xfrm>
        </p:spPr>
        <p:txBody>
          <a:bodyPr/>
          <a:lstStyle/>
          <a:p>
            <a:pPr marL="0" indent="0">
              <a:buNone/>
            </a:pPr>
            <a:r>
              <a:rPr lang="en-US" b="1" u="sng" dirty="0" smtClean="0"/>
              <a:t>THE FILTRATION MEMBRANE:</a:t>
            </a:r>
          </a:p>
          <a:p>
            <a:pPr marL="1028700" lvl="1" indent="-571500" algn="just">
              <a:buFont typeface="+mj-lt"/>
              <a:buAutoNum type="arabicPeriod"/>
            </a:pPr>
            <a:r>
              <a:rPr lang="en-US" dirty="0" smtClean="0"/>
              <a:t>Capillary Endothelium: negative charges that restrict the passage of plasma proteins</a:t>
            </a:r>
          </a:p>
          <a:p>
            <a:pPr marL="1028700" lvl="1" indent="-571500" algn="just">
              <a:buFont typeface="+mj-lt"/>
              <a:buAutoNum type="arabicPeriod"/>
            </a:pPr>
            <a:r>
              <a:rPr lang="en-US" dirty="0" smtClean="0"/>
              <a:t>Basement Membrane: </a:t>
            </a:r>
            <a:r>
              <a:rPr lang="en-US" b="1" dirty="0" err="1" smtClean="0"/>
              <a:t>mesangial</a:t>
            </a:r>
            <a:r>
              <a:rPr lang="en-US" b="1" dirty="0" smtClean="0"/>
              <a:t> cells </a:t>
            </a:r>
            <a:r>
              <a:rPr lang="en-US" dirty="0" smtClean="0"/>
              <a:t>are located between the basal lamina and the endothelium. </a:t>
            </a:r>
          </a:p>
          <a:p>
            <a:pPr marL="1028700" lvl="1" indent="-571500" algn="just">
              <a:buFont typeface="+mj-lt"/>
              <a:buAutoNum type="arabicPeriod"/>
            </a:pPr>
            <a:r>
              <a:rPr lang="en-US" dirty="0" err="1" smtClean="0"/>
              <a:t>Podocytes</a:t>
            </a:r>
            <a:r>
              <a:rPr lang="en-US" dirty="0" smtClean="0"/>
              <a:t> (Epithelium) : foot-like processes </a:t>
            </a:r>
          </a:p>
          <a:p>
            <a:pPr marL="1028700" lvl="1" indent="-571500" algn="just">
              <a:buFont typeface="+mj-lt"/>
              <a:buAutoNum type="arabicPeriod"/>
            </a:pPr>
            <a:endParaRPr lang="en-US" dirty="0" smtClean="0"/>
          </a:p>
          <a:p>
            <a:pPr marL="0" indent="0">
              <a:buNone/>
            </a:pPr>
            <a:r>
              <a:rPr lang="en-US" sz="2800" dirty="0"/>
              <a:t>all layers of glomerular capillary membrane have negative charge provide a barrier to the filtration of plasma proteins</a:t>
            </a:r>
            <a:r>
              <a:rPr lang="en-US" dirty="0" smtClean="0"/>
              <a:t>.</a:t>
            </a:r>
          </a:p>
          <a:p>
            <a:pPr marL="0" indent="0">
              <a:buNone/>
            </a:pPr>
            <a:endParaRPr lang="en-US" dirty="0"/>
          </a:p>
        </p:txBody>
      </p:sp>
    </p:spTree>
    <p:extLst>
      <p:ext uri="{BB962C8B-B14F-4D97-AF65-F5344CB8AC3E}">
        <p14:creationId xmlns:p14="http://schemas.microsoft.com/office/powerpoint/2010/main" val="23027390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75000"/>
                  </a:schemeClr>
                </a:solidFill>
              </a:rPr>
              <a:t>Normal values </a:t>
            </a:r>
            <a:endParaRPr lang="en-US" dirty="0">
              <a:solidFill>
                <a:schemeClr val="accent3">
                  <a:lumMod val="75000"/>
                </a:schemeClr>
              </a:solidFill>
            </a:endParaRPr>
          </a:p>
        </p:txBody>
      </p:sp>
      <p:sp>
        <p:nvSpPr>
          <p:cNvPr id="3" name="Content Placeholder 2"/>
          <p:cNvSpPr>
            <a:spLocks noGrp="1"/>
          </p:cNvSpPr>
          <p:nvPr>
            <p:ph idx="1"/>
          </p:nvPr>
        </p:nvSpPr>
        <p:spPr/>
        <p:txBody>
          <a:bodyPr>
            <a:noAutofit/>
          </a:bodyPr>
          <a:lstStyle/>
          <a:p>
            <a:pPr marL="0" indent="0" algn="just">
              <a:buNone/>
            </a:pPr>
            <a:r>
              <a:rPr lang="en-US" sz="2600" b="1" dirty="0" smtClean="0">
                <a:solidFill>
                  <a:srgbClr val="002060"/>
                </a:solidFill>
              </a:rPr>
              <a:t>GFR value</a:t>
            </a:r>
            <a:r>
              <a:rPr lang="en-US" sz="2600" dirty="0" smtClean="0"/>
              <a:t>: 125ml/min </a:t>
            </a:r>
            <a:r>
              <a:rPr lang="en-US" sz="2600" dirty="0"/>
              <a:t>or </a:t>
            </a:r>
            <a:r>
              <a:rPr lang="en-US" sz="2600" dirty="0" smtClean="0"/>
              <a:t>180L/day</a:t>
            </a:r>
            <a:endParaRPr lang="en-US" sz="2600" dirty="0"/>
          </a:p>
          <a:p>
            <a:pPr marL="0" indent="0" algn="just">
              <a:buNone/>
            </a:pPr>
            <a:r>
              <a:rPr lang="en-US" sz="2600" b="1" dirty="0">
                <a:solidFill>
                  <a:srgbClr val="002060"/>
                </a:solidFill>
              </a:rPr>
              <a:t>Net filtration Pressure </a:t>
            </a:r>
            <a:r>
              <a:rPr lang="en-US" sz="2600" b="1" dirty="0" smtClean="0">
                <a:solidFill>
                  <a:srgbClr val="002060"/>
                </a:solidFill>
              </a:rPr>
              <a:t>value: </a:t>
            </a:r>
            <a:r>
              <a:rPr lang="en-US" sz="2600" dirty="0" smtClean="0"/>
              <a:t>10mmHg</a:t>
            </a:r>
          </a:p>
          <a:p>
            <a:pPr marL="0" lvl="1" indent="0" algn="just">
              <a:buNone/>
            </a:pPr>
            <a:r>
              <a:rPr lang="en-US" sz="2600" b="1" dirty="0" smtClean="0">
                <a:solidFill>
                  <a:srgbClr val="002060"/>
                </a:solidFill>
              </a:rPr>
              <a:t>Renal </a:t>
            </a:r>
            <a:r>
              <a:rPr lang="en-US" sz="2600" b="1" dirty="0">
                <a:solidFill>
                  <a:srgbClr val="002060"/>
                </a:solidFill>
              </a:rPr>
              <a:t>blood flow </a:t>
            </a:r>
            <a:r>
              <a:rPr lang="en-US" sz="2600" b="1" dirty="0" smtClean="0">
                <a:solidFill>
                  <a:srgbClr val="002060"/>
                </a:solidFill>
              </a:rPr>
              <a:t>: </a:t>
            </a:r>
            <a:r>
              <a:rPr lang="en-US" sz="2600" dirty="0" smtClean="0"/>
              <a:t>20-25</a:t>
            </a:r>
            <a:r>
              <a:rPr lang="en-US" sz="2600" dirty="0"/>
              <a:t>% of total cardiac output. = 1 </a:t>
            </a:r>
            <a:r>
              <a:rPr lang="en-US" sz="2600" dirty="0" smtClean="0"/>
              <a:t>L/mi</a:t>
            </a:r>
          </a:p>
          <a:p>
            <a:pPr marL="0" lvl="1" indent="0" algn="just">
              <a:buNone/>
            </a:pPr>
            <a:r>
              <a:rPr lang="en-US" sz="2600" b="1" dirty="0">
                <a:solidFill>
                  <a:srgbClr val="002060"/>
                </a:solidFill>
              </a:rPr>
              <a:t>P</a:t>
            </a:r>
            <a:r>
              <a:rPr lang="en-US" sz="2600" b="1" dirty="0" smtClean="0">
                <a:solidFill>
                  <a:srgbClr val="002060"/>
                </a:solidFill>
              </a:rPr>
              <a:t>lasma </a:t>
            </a:r>
            <a:r>
              <a:rPr lang="en-US" sz="2600" b="1" dirty="0">
                <a:solidFill>
                  <a:srgbClr val="002060"/>
                </a:solidFill>
              </a:rPr>
              <a:t>supply to </a:t>
            </a:r>
            <a:r>
              <a:rPr lang="en-US" sz="2600" b="1" dirty="0" smtClean="0">
                <a:solidFill>
                  <a:srgbClr val="002060"/>
                </a:solidFill>
              </a:rPr>
              <a:t>kidney: </a:t>
            </a:r>
            <a:r>
              <a:rPr lang="en-US" sz="2600" dirty="0"/>
              <a:t>625 ml </a:t>
            </a:r>
            <a:endParaRPr lang="en-US" sz="2600" dirty="0" smtClean="0"/>
          </a:p>
          <a:p>
            <a:pPr marL="0" lvl="1" indent="0" algn="just">
              <a:buNone/>
            </a:pPr>
            <a:r>
              <a:rPr lang="en-US" sz="2600" b="1" dirty="0">
                <a:solidFill>
                  <a:srgbClr val="002060"/>
                </a:solidFill>
              </a:rPr>
              <a:t>Filtration fraction normal </a:t>
            </a:r>
            <a:r>
              <a:rPr lang="en-US" sz="2600" b="1" dirty="0" smtClean="0">
                <a:solidFill>
                  <a:srgbClr val="002060"/>
                </a:solidFill>
              </a:rPr>
              <a:t>value: </a:t>
            </a:r>
            <a:r>
              <a:rPr lang="en-US" sz="2600" dirty="0" smtClean="0"/>
              <a:t>0.2</a:t>
            </a:r>
            <a:r>
              <a:rPr lang="en-US" sz="2600" dirty="0"/>
              <a:t>( 20</a:t>
            </a:r>
            <a:r>
              <a:rPr lang="en-US" sz="2600" dirty="0" smtClean="0"/>
              <a:t>%)</a:t>
            </a:r>
          </a:p>
          <a:p>
            <a:pPr marL="0" lvl="1" indent="0" algn="just">
              <a:buNone/>
            </a:pPr>
            <a:r>
              <a:rPr lang="en-US" sz="2600" b="1" dirty="0" smtClean="0">
                <a:solidFill>
                  <a:srgbClr val="002060"/>
                </a:solidFill>
              </a:rPr>
              <a:t>Tm: </a:t>
            </a:r>
            <a:r>
              <a:rPr lang="en-US" sz="2600" dirty="0" smtClean="0"/>
              <a:t>375 mg/minute.</a:t>
            </a:r>
          </a:p>
          <a:p>
            <a:pPr marL="0" lvl="1" indent="0" algn="just">
              <a:buNone/>
            </a:pPr>
            <a:r>
              <a:rPr lang="en-US" sz="2600" b="1" dirty="0" smtClean="0">
                <a:solidFill>
                  <a:srgbClr val="002060"/>
                </a:solidFill>
              </a:rPr>
              <a:t>Renal threshold: </a:t>
            </a:r>
            <a:r>
              <a:rPr lang="en-US" sz="2600" dirty="0" smtClean="0"/>
              <a:t>180mg </a:t>
            </a:r>
            <a:r>
              <a:rPr lang="en-US" sz="2600" dirty="0"/>
              <a:t>% - 200mg </a:t>
            </a:r>
            <a:r>
              <a:rPr lang="en-US" sz="2600" dirty="0" smtClean="0"/>
              <a:t>%.</a:t>
            </a:r>
            <a:endParaRPr lang="en-US" sz="2600" b="1" dirty="0">
              <a:solidFill>
                <a:srgbClr val="002060"/>
              </a:solidFill>
            </a:endParaRPr>
          </a:p>
          <a:p>
            <a:pPr marL="0" indent="0">
              <a:buNone/>
            </a:pPr>
            <a:r>
              <a:rPr lang="en-US" sz="2600" b="1" dirty="0" smtClean="0">
                <a:solidFill>
                  <a:srgbClr val="002060"/>
                </a:solidFill>
              </a:rPr>
              <a:t>Obligatory </a:t>
            </a:r>
            <a:r>
              <a:rPr lang="en-US" sz="2600" b="1" dirty="0">
                <a:solidFill>
                  <a:srgbClr val="002060"/>
                </a:solidFill>
              </a:rPr>
              <a:t>Urine </a:t>
            </a:r>
            <a:r>
              <a:rPr lang="en-US" sz="2600" b="1" dirty="0" smtClean="0">
                <a:solidFill>
                  <a:srgbClr val="002060"/>
                </a:solidFill>
              </a:rPr>
              <a:t>Volume:</a:t>
            </a:r>
            <a:r>
              <a:rPr lang="en-US" sz="2600" dirty="0" smtClean="0"/>
              <a:t> </a:t>
            </a:r>
            <a:r>
              <a:rPr lang="en-US" sz="2600" dirty="0"/>
              <a:t>0.5 L/day</a:t>
            </a:r>
          </a:p>
          <a:p>
            <a:pPr marL="342900" lvl="1" indent="-342900">
              <a:buFont typeface="Arial"/>
              <a:buChar char="•"/>
            </a:pPr>
            <a:endParaRPr lang="en-US" sz="2600" b="1" dirty="0"/>
          </a:p>
          <a:p>
            <a:pPr marL="0" indent="0">
              <a:buNone/>
            </a:pPr>
            <a:endParaRPr lang="en-US" sz="2600" b="1" dirty="0"/>
          </a:p>
          <a:p>
            <a:pPr marL="0" lvl="1" indent="0" algn="just">
              <a:buNone/>
            </a:pPr>
            <a:endParaRPr lang="en-US" sz="2600" b="1" dirty="0"/>
          </a:p>
          <a:p>
            <a:pPr marL="0" lvl="1" indent="0" algn="just">
              <a:buNone/>
            </a:pPr>
            <a:endParaRPr lang="en-US" sz="2600" b="1" dirty="0"/>
          </a:p>
          <a:p>
            <a:pPr marL="0" lvl="1" indent="0" algn="just">
              <a:buNone/>
            </a:pPr>
            <a:endParaRPr lang="en-US" sz="2600" b="1" dirty="0"/>
          </a:p>
          <a:p>
            <a:pPr marL="0" indent="0" algn="just">
              <a:buNone/>
            </a:pPr>
            <a:endParaRPr lang="en-US" sz="2600" b="1" dirty="0"/>
          </a:p>
          <a:p>
            <a:pPr marL="0" indent="0" algn="just">
              <a:buNone/>
            </a:pPr>
            <a:endParaRPr lang="en-US" sz="2600" b="1" dirty="0" smtClean="0"/>
          </a:p>
          <a:p>
            <a:pPr marL="0" indent="0" algn="just">
              <a:buNone/>
            </a:pPr>
            <a:endParaRPr lang="en-US" sz="2600" b="1" dirty="0"/>
          </a:p>
          <a:p>
            <a:endParaRPr lang="en-US" sz="2600" b="1" dirty="0"/>
          </a:p>
        </p:txBody>
      </p:sp>
    </p:spTree>
    <p:extLst>
      <p:ext uri="{BB962C8B-B14F-4D97-AF65-F5344CB8AC3E}">
        <p14:creationId xmlns:p14="http://schemas.microsoft.com/office/powerpoint/2010/main" val="1522007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996"/>
            <a:ext cx="8229600" cy="5973168"/>
          </a:xfrm>
        </p:spPr>
        <p:txBody>
          <a:bodyPr/>
          <a:lstStyle/>
          <a:p>
            <a:pPr marL="0" indent="0">
              <a:buNone/>
            </a:pPr>
            <a:r>
              <a:rPr lang="en-US" b="1" u="sng" dirty="0" smtClean="0"/>
              <a:t>Juxtaglomerular Apparatus: </a:t>
            </a:r>
            <a:r>
              <a:rPr lang="en-US" dirty="0" smtClean="0"/>
              <a:t>“ slide 23 “</a:t>
            </a:r>
          </a:p>
          <a:p>
            <a:pPr marL="342900" lvl="1" indent="-342900">
              <a:buFont typeface="Arial"/>
              <a:buChar char="•"/>
            </a:pPr>
            <a:r>
              <a:rPr lang="en-US" dirty="0" smtClean="0"/>
              <a:t>The Macula </a:t>
            </a:r>
            <a:r>
              <a:rPr lang="en-US" dirty="0" err="1" smtClean="0"/>
              <a:t>Densa</a:t>
            </a:r>
            <a:r>
              <a:rPr lang="en-US" b="1" dirty="0" smtClean="0"/>
              <a:t>: </a:t>
            </a:r>
            <a:r>
              <a:rPr lang="en-US" dirty="0" smtClean="0"/>
              <a:t>Detect &amp;  respond to changes in the sodium chloride levels in the distal tubule of the kidney.</a:t>
            </a:r>
          </a:p>
          <a:p>
            <a:pPr marL="342900" lvl="1" indent="-342900">
              <a:buFont typeface="Arial"/>
              <a:buChar char="•"/>
            </a:pPr>
            <a:r>
              <a:rPr lang="en-US" dirty="0" smtClean="0"/>
              <a:t>Juxtaglomerular Cells </a:t>
            </a:r>
            <a:r>
              <a:rPr lang="en-US" b="1" dirty="0" smtClean="0"/>
              <a:t>: </a:t>
            </a:r>
            <a:r>
              <a:rPr lang="en-US" dirty="0" smtClean="0"/>
              <a:t>secrete renin</a:t>
            </a:r>
          </a:p>
          <a:p>
            <a:pPr marL="342900" lvl="1" indent="-342900">
              <a:buFont typeface="Arial"/>
              <a:buChar char="•"/>
            </a:pPr>
            <a:endParaRPr lang="en-US" b="1" dirty="0" smtClean="0"/>
          </a:p>
          <a:p>
            <a:pPr marL="342900" lvl="1" indent="-342900">
              <a:buFont typeface="Arial"/>
              <a:buChar char="•"/>
            </a:pPr>
            <a:endParaRPr lang="en-US" b="1" dirty="0" smtClean="0"/>
          </a:p>
          <a:p>
            <a:endParaRPr lang="en-US" dirty="0"/>
          </a:p>
        </p:txBody>
      </p:sp>
    </p:spTree>
    <p:extLst>
      <p:ext uri="{BB962C8B-B14F-4D97-AF65-F5344CB8AC3E}">
        <p14:creationId xmlns:p14="http://schemas.microsoft.com/office/powerpoint/2010/main" val="3433253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06152"/>
            <a:ext cx="8229600" cy="1143000"/>
          </a:xfrm>
        </p:spPr>
        <p:txBody>
          <a:bodyPr/>
          <a:lstStyle/>
          <a:p>
            <a:r>
              <a:rPr lang="en-US" dirty="0" smtClean="0"/>
              <a:t>LEC 2</a:t>
            </a:r>
            <a:endParaRPr lang="en-US" dirty="0"/>
          </a:p>
        </p:txBody>
      </p:sp>
    </p:spTree>
    <p:extLst>
      <p:ext uri="{BB962C8B-B14F-4D97-AF65-F5344CB8AC3E}">
        <p14:creationId xmlns:p14="http://schemas.microsoft.com/office/powerpoint/2010/main" val="2453389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092"/>
            <a:ext cx="8229600" cy="5866072"/>
          </a:xfrm>
        </p:spPr>
        <p:txBody>
          <a:bodyPr/>
          <a:lstStyle/>
          <a:p>
            <a:pPr marL="0" indent="0">
              <a:buNone/>
            </a:pPr>
            <a:r>
              <a:rPr lang="en-US" b="1" u="sng" dirty="0" smtClean="0"/>
              <a:t>Glomerular Filtration:</a:t>
            </a:r>
          </a:p>
          <a:p>
            <a:pPr marL="0" indent="0">
              <a:buNone/>
            </a:pPr>
            <a:r>
              <a:rPr lang="en-US" dirty="0" smtClean="0"/>
              <a:t>The first step in urine formation is the Glomerular filtration during which, large quantity of water and solutes pass through the filtration membrane from the blood into the Bowman’s Capsule due to pressure gradient.</a:t>
            </a:r>
          </a:p>
          <a:p>
            <a:pPr marL="0" indent="0">
              <a:buNone/>
            </a:pPr>
            <a:endParaRPr lang="en-US" dirty="0"/>
          </a:p>
          <a:p>
            <a:pPr marL="0" indent="0">
              <a:buNone/>
            </a:pPr>
            <a:r>
              <a:rPr lang="en-US" b="1" u="sng" dirty="0" smtClean="0">
                <a:solidFill>
                  <a:srgbClr val="FF0000"/>
                </a:solidFill>
              </a:rPr>
              <a:t>Abnormal</a:t>
            </a:r>
            <a:r>
              <a:rPr lang="en-US" b="1" u="sng" dirty="0" smtClean="0"/>
              <a:t> value :</a:t>
            </a:r>
          </a:p>
          <a:p>
            <a:pPr marL="0" indent="0">
              <a:buNone/>
            </a:pPr>
            <a:r>
              <a:rPr lang="en-NZ" altLang="en-US" dirty="0" smtClean="0"/>
              <a:t>Microalbuminuria</a:t>
            </a:r>
            <a:r>
              <a:rPr lang="en-NZ" altLang="en-US" b="1" dirty="0" smtClean="0"/>
              <a:t> </a:t>
            </a:r>
            <a:r>
              <a:rPr lang="en-NZ" altLang="en-US" dirty="0" smtClean="0"/>
              <a:t>is</a:t>
            </a:r>
            <a:r>
              <a:rPr lang="en-NZ" altLang="en-US" b="1" dirty="0" smtClean="0"/>
              <a:t> </a:t>
            </a:r>
            <a:r>
              <a:rPr lang="en-US" dirty="0" smtClean="0"/>
              <a:t>30–300 mg/24 hours </a:t>
            </a:r>
          </a:p>
          <a:p>
            <a:pPr marL="0" indent="0">
              <a:buNone/>
            </a:pPr>
            <a:r>
              <a:rPr lang="en-US" dirty="0" err="1" smtClean="0"/>
              <a:t>Macroalbuminuria</a:t>
            </a:r>
            <a:r>
              <a:rPr lang="en-US" dirty="0"/>
              <a:t> </a:t>
            </a:r>
            <a:r>
              <a:rPr lang="en-US" dirty="0" smtClean="0"/>
              <a:t>is 300mg/24 hours </a:t>
            </a:r>
            <a:endParaRPr lang="en-NZ" altLang="en-US" dirty="0" smtClean="0"/>
          </a:p>
          <a:p>
            <a:pPr marL="0" indent="0">
              <a:buNone/>
            </a:pPr>
            <a:endParaRPr lang="en-NZ" altLang="en-US" b="1" dirty="0" smtClean="0"/>
          </a:p>
          <a:p>
            <a:pPr marL="0" indent="0">
              <a:buNone/>
            </a:pPr>
            <a:endParaRPr lang="en-US" dirty="0"/>
          </a:p>
        </p:txBody>
      </p:sp>
    </p:spTree>
    <p:extLst>
      <p:ext uri="{BB962C8B-B14F-4D97-AF65-F5344CB8AC3E}">
        <p14:creationId xmlns:p14="http://schemas.microsoft.com/office/powerpoint/2010/main" val="4012729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907" y="137695"/>
            <a:ext cx="8487893" cy="6822663"/>
          </a:xfrm>
        </p:spPr>
        <p:txBody>
          <a:bodyPr>
            <a:normAutofit fontScale="62500" lnSpcReduction="20000"/>
          </a:bodyPr>
          <a:lstStyle/>
          <a:p>
            <a:pPr marL="0" indent="0" algn="just">
              <a:buNone/>
            </a:pPr>
            <a:r>
              <a:rPr lang="en-US" b="1" u="sng" dirty="0" smtClean="0"/>
              <a:t>Factors affecting GFR:</a:t>
            </a:r>
          </a:p>
          <a:p>
            <a:pPr marL="1028700" indent="-285750" algn="just"/>
            <a:r>
              <a:rPr lang="en-US" dirty="0" smtClean="0"/>
              <a:t>Changes in renal blood flow</a:t>
            </a:r>
          </a:p>
          <a:p>
            <a:pPr marL="1028700" indent="-285750" algn="just"/>
            <a:r>
              <a:rPr lang="en-US" dirty="0" smtClean="0"/>
              <a:t>Changes in glomerular capillary hydrostatic pressure</a:t>
            </a:r>
          </a:p>
          <a:p>
            <a:pPr marL="1428750" lvl="1" algn="just"/>
            <a:r>
              <a:rPr lang="en-US" dirty="0" smtClean="0"/>
              <a:t>Changes in systemic blood pressure</a:t>
            </a:r>
          </a:p>
          <a:p>
            <a:pPr marL="1428750" lvl="1" algn="just"/>
            <a:r>
              <a:rPr lang="en-US" dirty="0" smtClean="0"/>
              <a:t>Afferent or efferent arteriolar resistance</a:t>
            </a:r>
          </a:p>
          <a:p>
            <a:pPr marL="1028700" indent="-285750" algn="just"/>
            <a:r>
              <a:rPr lang="en-US" dirty="0" smtClean="0"/>
              <a:t>Changes in hydrostatic pressure in Bowman’s capsule</a:t>
            </a:r>
          </a:p>
          <a:p>
            <a:pPr marL="1428750" lvl="1" algn="just"/>
            <a:r>
              <a:rPr lang="en-US" dirty="0" smtClean="0"/>
              <a:t>Ureteral obstruction</a:t>
            </a:r>
          </a:p>
          <a:p>
            <a:pPr marL="1428750" lvl="1" algn="just"/>
            <a:r>
              <a:rPr lang="en-US" dirty="0" smtClean="0"/>
              <a:t>Edema of kidney inside tight renal capsule</a:t>
            </a:r>
          </a:p>
          <a:p>
            <a:pPr marL="1028700" indent="-285750" algn="just"/>
            <a:r>
              <a:rPr lang="en-US" dirty="0" smtClean="0"/>
              <a:t>Changes in concentration of plasma proteins:</a:t>
            </a:r>
          </a:p>
          <a:p>
            <a:pPr marL="1428750" lvl="1" algn="just"/>
            <a:r>
              <a:rPr lang="en-US" dirty="0" smtClean="0"/>
              <a:t>Dehydration</a:t>
            </a:r>
          </a:p>
          <a:p>
            <a:pPr marL="1428750" lvl="1" algn="just"/>
            <a:r>
              <a:rPr lang="en-US" dirty="0" err="1" smtClean="0"/>
              <a:t>Hypoproteinemia</a:t>
            </a:r>
            <a:r>
              <a:rPr lang="en-US" dirty="0" smtClean="0"/>
              <a:t>, etc. </a:t>
            </a:r>
          </a:p>
          <a:p>
            <a:pPr marL="1028700" indent="-285750" algn="just"/>
            <a:r>
              <a:rPr lang="en-US" dirty="0" smtClean="0"/>
              <a:t>Changes in </a:t>
            </a:r>
            <a:r>
              <a:rPr lang="en-US" dirty="0" err="1" smtClean="0"/>
              <a:t>K</a:t>
            </a:r>
            <a:r>
              <a:rPr lang="en-US" baseline="-25000" dirty="0" err="1" smtClean="0"/>
              <a:t>f</a:t>
            </a:r>
            <a:endParaRPr lang="en-US" baseline="-25000" dirty="0" smtClean="0"/>
          </a:p>
          <a:p>
            <a:pPr marL="1428750" lvl="1" algn="just"/>
            <a:r>
              <a:rPr lang="en-US" dirty="0" smtClean="0"/>
              <a:t>Changes in glomerular capillary permeability</a:t>
            </a:r>
          </a:p>
          <a:p>
            <a:pPr marL="1428750" lvl="1" algn="just"/>
            <a:r>
              <a:rPr lang="en-US" dirty="0" smtClean="0"/>
              <a:t>Changes in effective filtration surface area</a:t>
            </a:r>
          </a:p>
          <a:p>
            <a:pPr marL="0" indent="0">
              <a:buNone/>
            </a:pPr>
            <a:endParaRPr lang="en-US" b="1" u="sng" dirty="0" smtClean="0"/>
          </a:p>
          <a:p>
            <a:pPr marL="0" indent="0">
              <a:buNone/>
            </a:pPr>
            <a:r>
              <a:rPr lang="en-US" b="1" u="sng" dirty="0" smtClean="0"/>
              <a:t>Glomerular Capillary Hydrostatic Pressure (</a:t>
            </a:r>
            <a:r>
              <a:rPr lang="en-US" b="1" u="sng" dirty="0" smtClean="0">
                <a:solidFill>
                  <a:srgbClr val="C00000"/>
                </a:solidFill>
              </a:rPr>
              <a:t>P</a:t>
            </a:r>
            <a:r>
              <a:rPr lang="en-US" b="1" u="sng" baseline="-25000" dirty="0" smtClean="0">
                <a:solidFill>
                  <a:srgbClr val="C00000"/>
                </a:solidFill>
              </a:rPr>
              <a:t>G</a:t>
            </a:r>
            <a:r>
              <a:rPr lang="en-US" b="1" u="sng" dirty="0" smtClean="0"/>
              <a:t>)</a:t>
            </a:r>
            <a:r>
              <a:rPr lang="en-US" b="1" dirty="0" smtClean="0"/>
              <a:t>: “slide 15”</a:t>
            </a:r>
          </a:p>
          <a:p>
            <a:pPr marL="0" indent="0">
              <a:buNone/>
            </a:pPr>
            <a:r>
              <a:rPr lang="en-US" dirty="0" smtClean="0"/>
              <a:t>It is the primary means for physiologic regulation of GFR.</a:t>
            </a:r>
          </a:p>
          <a:p>
            <a:pPr marL="0" indent="0">
              <a:buNone/>
            </a:pPr>
            <a:endParaRPr lang="en-US" dirty="0" smtClean="0"/>
          </a:p>
          <a:p>
            <a:pPr>
              <a:spcBef>
                <a:spcPts val="0"/>
              </a:spcBef>
              <a:buFontTx/>
              <a:buNone/>
              <a:defRPr>
                <a:solidFill>
                  <a:srgbClr val="FF2600"/>
                </a:solidFill>
                <a:latin typeface="+mn-lt"/>
                <a:ea typeface="+mn-ea"/>
                <a:cs typeface="+mn-cs"/>
                <a:sym typeface="Helvetica"/>
              </a:defRPr>
            </a:pPr>
            <a:r>
              <a:rPr lang="en-US" dirty="0"/>
              <a:t>Increase P</a:t>
            </a:r>
            <a:r>
              <a:rPr lang="en-US" baseline="-5999" dirty="0"/>
              <a:t>G</a:t>
            </a:r>
            <a:r>
              <a:rPr lang="en-US" dirty="0"/>
              <a:t>  raises GFR, and vice versa. </a:t>
            </a:r>
          </a:p>
          <a:p>
            <a:pPr lvl="1">
              <a:spcBef>
                <a:spcPts val="0"/>
              </a:spcBef>
              <a:buFontTx/>
              <a:buNone/>
              <a:defRPr>
                <a:solidFill>
                  <a:srgbClr val="FF2600"/>
                </a:solidFill>
                <a:latin typeface="+mn-lt"/>
                <a:ea typeface="+mn-ea"/>
                <a:cs typeface="+mn-cs"/>
                <a:sym typeface="Helvetica"/>
              </a:defRPr>
            </a:pPr>
            <a:r>
              <a:rPr lang="en-US" dirty="0">
                <a:solidFill>
                  <a:schemeClr val="bg2">
                    <a:lumMod val="10000"/>
                  </a:schemeClr>
                </a:solidFill>
              </a:rPr>
              <a:t>It is determined by three variables: </a:t>
            </a:r>
          </a:p>
          <a:p>
            <a:pPr marL="1371600" lvl="1" indent="-514350">
              <a:spcBef>
                <a:spcPts val="0"/>
              </a:spcBef>
              <a:buFontTx/>
              <a:buNone/>
              <a:defRPr sz="2800">
                <a:solidFill>
                  <a:srgbClr val="FF2600"/>
                </a:solidFill>
                <a:latin typeface="+mn-lt"/>
                <a:ea typeface="+mn-ea"/>
                <a:cs typeface="+mn-cs"/>
                <a:sym typeface="Helvetica"/>
              </a:defRPr>
            </a:pPr>
            <a:r>
              <a:rPr lang="en-US" dirty="0">
                <a:solidFill>
                  <a:schemeClr val="bg2">
                    <a:lumMod val="10000"/>
                  </a:schemeClr>
                </a:solidFill>
              </a:rPr>
              <a:t>Arterial Pressure</a:t>
            </a:r>
          </a:p>
          <a:p>
            <a:pPr marL="1371600" lvl="1" indent="-514350">
              <a:spcBef>
                <a:spcPts val="0"/>
              </a:spcBef>
              <a:buFontTx/>
              <a:buNone/>
              <a:defRPr sz="2800">
                <a:solidFill>
                  <a:srgbClr val="FF2600"/>
                </a:solidFill>
                <a:latin typeface="+mn-lt"/>
                <a:ea typeface="+mn-ea"/>
                <a:cs typeface="+mn-cs"/>
                <a:sym typeface="Helvetica"/>
              </a:defRPr>
            </a:pPr>
            <a:r>
              <a:rPr lang="en-US" dirty="0">
                <a:solidFill>
                  <a:schemeClr val="bg2">
                    <a:lumMod val="10000"/>
                  </a:schemeClr>
                </a:solidFill>
              </a:rPr>
              <a:t>Afferent Arteriolar Resistance</a:t>
            </a:r>
          </a:p>
          <a:p>
            <a:pPr marL="1371600" lvl="1" indent="-514350">
              <a:spcBef>
                <a:spcPts val="0"/>
              </a:spcBef>
              <a:buFontTx/>
              <a:buNone/>
              <a:defRPr sz="2800">
                <a:solidFill>
                  <a:srgbClr val="FF2600"/>
                </a:solidFill>
                <a:latin typeface="+mn-lt"/>
                <a:ea typeface="+mn-ea"/>
                <a:cs typeface="+mn-cs"/>
                <a:sym typeface="Helvetica"/>
              </a:defRPr>
            </a:pPr>
            <a:r>
              <a:rPr lang="en-US" dirty="0">
                <a:solidFill>
                  <a:schemeClr val="bg2">
                    <a:lumMod val="10000"/>
                  </a:schemeClr>
                </a:solidFill>
              </a:rPr>
              <a:t>Efferent Arteriolar Resistance. </a:t>
            </a:r>
          </a:p>
          <a:p>
            <a:pPr marL="0" indent="0">
              <a:buNone/>
            </a:pPr>
            <a:endParaRPr lang="en-US" dirty="0" smtClean="0"/>
          </a:p>
          <a:p>
            <a:pPr marL="0" indent="0">
              <a:buNone/>
            </a:pPr>
            <a:endParaRPr lang="en-US" b="1" dirty="0" smtClean="0"/>
          </a:p>
          <a:p>
            <a:pPr marL="0" indent="0">
              <a:buNone/>
            </a:pPr>
            <a:endParaRPr lang="en-US" sz="2400" b="1" dirty="0" smtClean="0"/>
          </a:p>
          <a:p>
            <a:pPr marL="0" indent="0">
              <a:buNone/>
            </a:pPr>
            <a:endParaRPr lang="en-US" dirty="0"/>
          </a:p>
        </p:txBody>
      </p:sp>
    </p:spTree>
    <p:extLst>
      <p:ext uri="{BB962C8B-B14F-4D97-AF65-F5344CB8AC3E}">
        <p14:creationId xmlns:p14="http://schemas.microsoft.com/office/powerpoint/2010/main" val="2227252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22558"/>
            <a:ext cx="8229600" cy="1143000"/>
          </a:xfrm>
        </p:spPr>
        <p:txBody>
          <a:bodyPr/>
          <a:lstStyle/>
          <a:p>
            <a:r>
              <a:rPr lang="en-US" dirty="0" smtClean="0"/>
              <a:t>LEC 3</a:t>
            </a:r>
            <a:endParaRPr lang="en-US" dirty="0"/>
          </a:p>
        </p:txBody>
      </p:sp>
    </p:spTree>
    <p:extLst>
      <p:ext uri="{BB962C8B-B14F-4D97-AF65-F5344CB8AC3E}">
        <p14:creationId xmlns:p14="http://schemas.microsoft.com/office/powerpoint/2010/main" val="34755423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867</TotalTime>
  <Words>1285</Words>
  <Application>Microsoft Office PowerPoint</Application>
  <PresentationFormat>On-screen Show (4:3)</PresentationFormat>
  <Paragraphs>367</Paragraphs>
  <Slides>40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Andalus</vt:lpstr>
      <vt:lpstr>Aparajita</vt:lpstr>
      <vt:lpstr>Arial</vt:lpstr>
      <vt:lpstr>Calibri</vt:lpstr>
      <vt:lpstr>Cambria Math</vt:lpstr>
      <vt:lpstr>Helvetica</vt:lpstr>
      <vt:lpstr>Times New Roman</vt:lpstr>
      <vt:lpstr>Office Theme</vt:lpstr>
      <vt:lpstr>PHYSL</vt:lpstr>
      <vt:lpstr>LEC 1</vt:lpstr>
      <vt:lpstr>PowerPoint Presentation</vt:lpstr>
      <vt:lpstr>PowerPoint Presentation</vt:lpstr>
      <vt:lpstr>PowerPoint Presentation</vt:lpstr>
      <vt:lpstr>LEC 2</vt:lpstr>
      <vt:lpstr>PowerPoint Presentation</vt:lpstr>
      <vt:lpstr>PowerPoint Presentation</vt:lpstr>
      <vt:lpstr>LEC 3</vt:lpstr>
      <vt:lpstr>Remember </vt:lpstr>
      <vt:lpstr>LEC 4</vt:lpstr>
      <vt:lpstr>Remember</vt:lpstr>
      <vt:lpstr>Lec 5</vt:lpstr>
      <vt:lpstr>PowerPoint Presentation</vt:lpstr>
      <vt:lpstr>PowerPoint Presentation</vt:lpstr>
      <vt:lpstr>PowerPoint Presentation</vt:lpstr>
      <vt:lpstr>Tutorial</vt:lpstr>
      <vt:lpstr>Lec1 </vt:lpstr>
      <vt:lpstr>PowerPoint Presentation</vt:lpstr>
      <vt:lpstr>Parts of Nephron? </vt:lpstr>
      <vt:lpstr>PowerPoint Presentation</vt:lpstr>
      <vt:lpstr>PowerPoint Presentation</vt:lpstr>
      <vt:lpstr>PowerPoint Presentation</vt:lpstr>
      <vt:lpstr>Lec 2 </vt:lpstr>
      <vt:lpstr>PowerPoint Presentation</vt:lpstr>
      <vt:lpstr>PowerPoint Presentation</vt:lpstr>
      <vt:lpstr>PowerPoint Presentation</vt:lpstr>
      <vt:lpstr>PowerPoint Presentation</vt:lpstr>
      <vt:lpstr>PowerPoint Presentation</vt:lpstr>
      <vt:lpstr>lec3</vt:lpstr>
      <vt:lpstr>PowerPoint Presentation</vt:lpstr>
      <vt:lpstr>PowerPoint Presentation</vt:lpstr>
      <vt:lpstr>PowerPoint Presentation</vt:lpstr>
      <vt:lpstr> Na+ sodium</vt:lpstr>
      <vt:lpstr>Just remember that </vt:lpstr>
      <vt:lpstr>Lec 4 </vt:lpstr>
      <vt:lpstr>PowerPoint Presentation</vt:lpstr>
      <vt:lpstr>PowerPoint Presentation</vt:lpstr>
      <vt:lpstr>Lec 5 </vt:lpstr>
      <vt:lpstr>Normal values </vt:lpstr>
    </vt:vector>
  </TitlesOfParts>
  <Company>03334-010-0110005-02086</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PHYSL</dc:title>
  <dc:creator>Alhanouf alsalloum</dc:creator>
  <cp:lastModifiedBy>Rola Abdul Rahman</cp:lastModifiedBy>
  <cp:revision>68</cp:revision>
  <cp:lastPrinted>2015-12-11T13:37:07Z</cp:lastPrinted>
  <dcterms:created xsi:type="dcterms:W3CDTF">2015-12-10T09:39:26Z</dcterms:created>
  <dcterms:modified xsi:type="dcterms:W3CDTF">2015-12-12T15:25:31Z</dcterms:modified>
</cp:coreProperties>
</file>